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70" r:id="rId3"/>
    <p:sldId id="279" r:id="rId4"/>
    <p:sldId id="278" r:id="rId5"/>
    <p:sldId id="275" r:id="rId6"/>
    <p:sldId id="277" r:id="rId7"/>
    <p:sldId id="281" r:id="rId8"/>
    <p:sldId id="280" r:id="rId9"/>
    <p:sldId id="282" r:id="rId10"/>
    <p:sldId id="283" r:id="rId11"/>
    <p:sldId id="284" r:id="rId12"/>
    <p:sldId id="285" r:id="rId13"/>
    <p:sldId id="286" r:id="rId14"/>
    <p:sldId id="287" r:id="rId15"/>
    <p:sldId id="288"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p:scale>
          <a:sx n="70" d="100"/>
          <a:sy n="70" d="100"/>
        </p:scale>
        <p:origin x="-438" y="-192"/>
      </p:cViewPr>
      <p:guideLst>
        <p:guide orient="horz" pos="2160"/>
        <p:guide pos="3840"/>
      </p:guideLst>
    </p:cSldViewPr>
  </p:slideViewPr>
  <p:notesTextViewPr>
    <p:cViewPr>
      <p:scale>
        <a:sx n="1" d="1"/>
        <a:sy n="1" d="1"/>
      </p:scale>
      <p:origin x="0" y="0"/>
    </p:cViewPr>
  </p:notesTextViewPr>
  <p:sorterViewPr>
    <p:cViewPr>
      <p:scale>
        <a:sx n="100" d="100"/>
        <a:sy n="100" d="100"/>
      </p:scale>
      <p:origin x="0" y="107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EA665-FE2E-471A-8553-DB70AE44B604}" type="datetimeFigureOut">
              <a:rPr lang="en-US" smtClean="0"/>
              <a:t>2/18/2013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B8AAE-491D-4675-A649-965F01488128}" type="slidenum">
              <a:rPr lang="en-US" smtClean="0"/>
              <a:t>‹#›</a:t>
            </a:fld>
            <a:endParaRPr lang="en-US"/>
          </a:p>
        </p:txBody>
      </p:sp>
    </p:spTree>
    <p:extLst>
      <p:ext uri="{BB962C8B-B14F-4D97-AF65-F5344CB8AC3E}">
        <p14:creationId xmlns:p14="http://schemas.microsoft.com/office/powerpoint/2010/main" val="74358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2/18/2013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Grp="1" noChangeArrowheads="1"/>
          </p:cNvSpPr>
          <p:nvPr>
            <p:ph type="ctrTitle"/>
          </p:nvPr>
        </p:nvSpPr>
        <p:spPr bwMode="auto">
          <a:xfrm>
            <a:off x="776516" y="-473300"/>
            <a:ext cx="8001000" cy="297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sz="4000" dirty="0"/>
              <a:t>What is Google Scholar?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1810" y="52644"/>
            <a:ext cx="1420190" cy="152662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201" y="5821250"/>
            <a:ext cx="2147799" cy="116553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0183">
            <a:off x="1619497" y="2664794"/>
            <a:ext cx="7773485" cy="28864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457201" y="365760"/>
            <a:ext cx="2270760" cy="1082039"/>
          </a:xfrm>
          <a:prstGeom prst="rect">
            <a:avLst/>
          </a:prstGeom>
          <a:ln>
            <a:noFill/>
          </a:ln>
          <a:effectLst>
            <a:softEdge rad="112500"/>
          </a:effectLst>
        </p:spPr>
      </p:pic>
    </p:spTree>
    <p:extLst>
      <p:ext uri="{BB962C8B-B14F-4D97-AF65-F5344CB8AC3E}">
        <p14:creationId xmlns:p14="http://schemas.microsoft.com/office/powerpoint/2010/main" val="76789095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0" t="-1" b="43776"/>
          <a:stretch/>
        </p:blipFill>
        <p:spPr bwMode="auto">
          <a:xfrm>
            <a:off x="20688" y="1214651"/>
            <a:ext cx="12128577" cy="436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7419">
            <a:off x="11005858" y="503905"/>
            <a:ext cx="1190625" cy="11906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869" y="2941092"/>
            <a:ext cx="457200" cy="457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869" y="3555241"/>
            <a:ext cx="457200" cy="457200"/>
          </a:xfrm>
          <a:prstGeom prst="rect">
            <a:avLst/>
          </a:prstGeom>
        </p:spPr>
      </p:pic>
    </p:spTree>
    <p:extLst>
      <p:ext uri="{BB962C8B-B14F-4D97-AF65-F5344CB8AC3E}">
        <p14:creationId xmlns:p14="http://schemas.microsoft.com/office/powerpoint/2010/main" val="34289016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8" y="0"/>
            <a:ext cx="10809026" cy="67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9079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40" y="199032"/>
            <a:ext cx="10563367" cy="660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75379">
            <a:off x="5983482" y="4570938"/>
            <a:ext cx="1190625" cy="11906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75379">
            <a:off x="6110146" y="3424525"/>
            <a:ext cx="1190625" cy="11906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75379">
            <a:off x="7907816" y="5608167"/>
            <a:ext cx="1190625" cy="11906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7837002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444" t="19413" r="20307" b="33384"/>
          <a:stretch/>
        </p:blipFill>
        <p:spPr bwMode="auto">
          <a:xfrm>
            <a:off x="6411510" y="109180"/>
            <a:ext cx="5366507" cy="44915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13" t="20761" r="48843" b="39620"/>
          <a:stretch/>
        </p:blipFill>
        <p:spPr bwMode="auto">
          <a:xfrm>
            <a:off x="177421" y="2538483"/>
            <a:ext cx="6469875" cy="41244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40686">
            <a:off x="9027305" y="597555"/>
            <a:ext cx="1190625" cy="11906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40686">
            <a:off x="2298959" y="4872605"/>
            <a:ext cx="1190625" cy="11906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16286476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9" t="15224" r="2053" b="38925"/>
          <a:stretch/>
        </p:blipFill>
        <p:spPr bwMode="auto">
          <a:xfrm>
            <a:off x="204716" y="1160060"/>
            <a:ext cx="11737075" cy="428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82685">
            <a:off x="10444791" y="4430693"/>
            <a:ext cx="1190625" cy="11906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15195025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9020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63" y="150125"/>
            <a:ext cx="10536072" cy="658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14793">
            <a:off x="2866958" y="5533302"/>
            <a:ext cx="454669" cy="227335"/>
          </a:xfrm>
          <a:prstGeom prst="rect">
            <a:avLst/>
          </a:prstGeom>
        </p:spPr>
      </p:pic>
    </p:spTree>
    <p:extLst>
      <p:ext uri="{BB962C8B-B14F-4D97-AF65-F5344CB8AC3E}">
        <p14:creationId xmlns:p14="http://schemas.microsoft.com/office/powerpoint/2010/main" val="206915775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4" t="10030" r="1493" b="6149"/>
          <a:stretch/>
        </p:blipFill>
        <p:spPr bwMode="auto">
          <a:xfrm>
            <a:off x="95534" y="245664"/>
            <a:ext cx="11914496" cy="638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319646">
            <a:off x="8421596" y="920359"/>
            <a:ext cx="454669" cy="227335"/>
          </a:xfrm>
          <a:prstGeom prst="rect">
            <a:avLst/>
          </a:prstGeom>
        </p:spPr>
      </p:pic>
    </p:spTree>
    <p:extLst>
      <p:ext uri="{BB962C8B-B14F-4D97-AF65-F5344CB8AC3E}">
        <p14:creationId xmlns:p14="http://schemas.microsoft.com/office/powerpoint/2010/main" val="152870027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6" t="11283" r="1716" b="11343"/>
          <a:stretch/>
        </p:blipFill>
        <p:spPr bwMode="auto">
          <a:xfrm>
            <a:off x="0" y="245663"/>
            <a:ext cx="12211964" cy="625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1466">
            <a:off x="770998" y="2777607"/>
            <a:ext cx="408296" cy="20414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105982" y="3596472"/>
            <a:ext cx="408296" cy="20414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1466">
            <a:off x="770998" y="3585436"/>
            <a:ext cx="408296" cy="20414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1466">
            <a:off x="770999" y="4417950"/>
            <a:ext cx="408296" cy="20414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1466">
            <a:off x="770999" y="5223168"/>
            <a:ext cx="408296" cy="204148"/>
          </a:xfrm>
          <a:prstGeom prst="rect">
            <a:avLst/>
          </a:prstGeom>
        </p:spPr>
      </p:pic>
    </p:spTree>
    <p:extLst>
      <p:ext uri="{BB962C8B-B14F-4D97-AF65-F5344CB8AC3E}">
        <p14:creationId xmlns:p14="http://schemas.microsoft.com/office/powerpoint/2010/main" val="255813492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6" t="11283" b="14030"/>
          <a:stretch/>
        </p:blipFill>
        <p:spPr bwMode="auto">
          <a:xfrm>
            <a:off x="259308" y="436727"/>
            <a:ext cx="11727976" cy="569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51947">
            <a:off x="2989785" y="2748943"/>
            <a:ext cx="454669" cy="2273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63453" y="3814725"/>
            <a:ext cx="454669" cy="227335"/>
          </a:xfrm>
          <a:prstGeom prst="rect">
            <a:avLst/>
          </a:prstGeom>
        </p:spPr>
      </p:pic>
    </p:spTree>
    <p:extLst>
      <p:ext uri="{BB962C8B-B14F-4D97-AF65-F5344CB8AC3E}">
        <p14:creationId xmlns:p14="http://schemas.microsoft.com/office/powerpoint/2010/main" val="1806244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6329" y="2848554"/>
            <a:ext cx="11151473" cy="2868770"/>
          </a:xfrm>
        </p:spPr>
        <p:txBody>
          <a:bodyPr>
            <a:noAutofit/>
          </a:bodyPr>
          <a:lstStyle/>
          <a:p>
            <a:pPr algn="r" rtl="1">
              <a:lnSpc>
                <a:spcPct val="150000"/>
              </a:lnSpc>
            </a:pPr>
            <a:r>
              <a:rPr lang="ar-EG"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 أداة </a:t>
            </a:r>
            <a:r>
              <a:rPr lang="ar-EG"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علمية للبحث </a:t>
            </a:r>
            <a:r>
              <a:rPr lang="ar-EG"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على </a:t>
            </a:r>
            <a:r>
              <a:rPr lang="ar-EG"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الإنترنت لإستعراض الكتب و الرسائل والمستخلصات والتقارير </a:t>
            </a:r>
            <a:r>
              <a:rPr lang="ar-EG"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الفنية </a:t>
            </a:r>
            <a:r>
              <a:rPr lang="ar-EG"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على نطاق واسع.</a:t>
            </a:r>
            <a:br>
              <a:rPr lang="ar-EG"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br>
            <a:r>
              <a:rPr lang="ar-EG"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 كما </a:t>
            </a:r>
            <a:r>
              <a:rPr lang="ar-EG"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أنها </a:t>
            </a:r>
            <a:r>
              <a:rPr lang="ar-SA"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طريقة بسيطة يستطيع من خلالها الباحثين الوصول إلى الاستشهاد الخاص بأبحاثهم بإستخدام رسومات توضيحية ويمكن من خلاله إضافة بيانات الأبحاث والكتب والمؤلفات والرسائل الخاصه بالباحث من خلال موقع واحد على الانترنت</a:t>
            </a:r>
            <a:r>
              <a:rPr lang="ar-SA" sz="3600" b="1"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rPr>
              <a:t>.</a:t>
            </a:r>
            <a:endParaRPr lang="en-US" sz="3600" b="1"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Naskh Medium" panose="01010101010101010101" pitchFamily="50" charset="-78"/>
              <a:cs typeface="Adobe Naskh Medium" panose="01010101010101010101" pitchFamily="50"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89" y="334850"/>
            <a:ext cx="1987805" cy="7381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201" y="5821250"/>
            <a:ext cx="2147799" cy="1165539"/>
          </a:xfrm>
          <a:prstGeom prst="rect">
            <a:avLst/>
          </a:prstGeom>
        </p:spPr>
      </p:pic>
    </p:spTree>
    <p:extLst>
      <p:ext uri="{BB962C8B-B14F-4D97-AF65-F5344CB8AC3E}">
        <p14:creationId xmlns:p14="http://schemas.microsoft.com/office/powerpoint/2010/main" val="3494114793"/>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18" t="11284" r="12910" b="9999"/>
          <a:stretch/>
        </p:blipFill>
        <p:spPr bwMode="auto">
          <a:xfrm>
            <a:off x="1064526" y="109183"/>
            <a:ext cx="10139026" cy="65918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51947">
            <a:off x="4040663" y="4100072"/>
            <a:ext cx="454669" cy="2273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51947">
            <a:off x="2239158" y="2789888"/>
            <a:ext cx="454669" cy="227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51947">
            <a:off x="2826012" y="1261339"/>
            <a:ext cx="454669" cy="2273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30416">
            <a:off x="4614103" y="3217622"/>
            <a:ext cx="227334" cy="1136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30416">
            <a:off x="2704740" y="3681647"/>
            <a:ext cx="227334" cy="113667"/>
          </a:xfrm>
          <a:prstGeom prst="rect">
            <a:avLst/>
          </a:prstGeom>
        </p:spPr>
      </p:pic>
    </p:spTree>
    <p:extLst>
      <p:ext uri="{BB962C8B-B14F-4D97-AF65-F5344CB8AC3E}">
        <p14:creationId xmlns:p14="http://schemas.microsoft.com/office/powerpoint/2010/main" val="9623806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8" t="10925" r="4404" b="6329"/>
          <a:stretch/>
        </p:blipFill>
        <p:spPr bwMode="auto">
          <a:xfrm>
            <a:off x="245660" y="163771"/>
            <a:ext cx="11586536" cy="64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88334">
            <a:off x="4534081" y="1298860"/>
            <a:ext cx="454669" cy="227335"/>
          </a:xfrm>
          <a:prstGeom prst="rect">
            <a:avLst/>
          </a:prstGeom>
        </p:spPr>
      </p:pic>
    </p:spTree>
    <p:extLst>
      <p:ext uri="{BB962C8B-B14F-4D97-AF65-F5344CB8AC3E}">
        <p14:creationId xmlns:p14="http://schemas.microsoft.com/office/powerpoint/2010/main" val="20156263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8" t="10924" r="3844" b="4359"/>
          <a:stretch/>
        </p:blipFill>
        <p:spPr bwMode="auto">
          <a:xfrm>
            <a:off x="341193" y="218364"/>
            <a:ext cx="11382233" cy="645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88334">
            <a:off x="1708995" y="1298860"/>
            <a:ext cx="454669" cy="227335"/>
          </a:xfrm>
          <a:prstGeom prst="rect">
            <a:avLst/>
          </a:prstGeom>
        </p:spPr>
      </p:pic>
    </p:spTree>
    <p:extLst>
      <p:ext uri="{BB962C8B-B14F-4D97-AF65-F5344CB8AC3E}">
        <p14:creationId xmlns:p14="http://schemas.microsoft.com/office/powerpoint/2010/main" val="20297870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06" t="10387" r="1940" b="12955"/>
          <a:stretch/>
        </p:blipFill>
        <p:spPr bwMode="auto">
          <a:xfrm>
            <a:off x="859800" y="436722"/>
            <a:ext cx="10577015" cy="584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22142">
            <a:off x="1708988" y="5795450"/>
            <a:ext cx="454669" cy="227335"/>
          </a:xfrm>
          <a:prstGeom prst="rect">
            <a:avLst/>
          </a:prstGeom>
        </p:spPr>
      </p:pic>
    </p:spTree>
    <p:extLst>
      <p:ext uri="{BB962C8B-B14F-4D97-AF65-F5344CB8AC3E}">
        <p14:creationId xmlns:p14="http://schemas.microsoft.com/office/powerpoint/2010/main" val="1363349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71" t="11105" r="2836" b="8298"/>
          <a:stretch/>
        </p:blipFill>
        <p:spPr bwMode="auto">
          <a:xfrm>
            <a:off x="327546" y="395785"/>
            <a:ext cx="11423176" cy="614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785">
            <a:off x="1390314" y="3230743"/>
            <a:ext cx="454669" cy="2273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785">
            <a:off x="1383877" y="2970365"/>
            <a:ext cx="454669" cy="227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785">
            <a:off x="1169609" y="5196020"/>
            <a:ext cx="454669" cy="227335"/>
          </a:xfrm>
          <a:prstGeom prst="rect">
            <a:avLst/>
          </a:prstGeom>
        </p:spPr>
      </p:pic>
    </p:spTree>
    <p:extLst>
      <p:ext uri="{BB962C8B-B14F-4D97-AF65-F5344CB8AC3E}">
        <p14:creationId xmlns:p14="http://schemas.microsoft.com/office/powerpoint/2010/main" val="7708307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785">
            <a:off x="2316022" y="1142635"/>
            <a:ext cx="454669" cy="2273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37740">
            <a:off x="3852560" y="2857062"/>
            <a:ext cx="454669" cy="227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785">
            <a:off x="1109361" y="2473466"/>
            <a:ext cx="454669" cy="2273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37740">
            <a:off x="5176394" y="2603656"/>
            <a:ext cx="454669" cy="227335"/>
          </a:xfrm>
          <a:prstGeom prst="rect">
            <a:avLst/>
          </a:prstGeom>
        </p:spPr>
      </p:pic>
    </p:spTree>
    <p:extLst>
      <p:ext uri="{BB962C8B-B14F-4D97-AF65-F5344CB8AC3E}">
        <p14:creationId xmlns:p14="http://schemas.microsoft.com/office/powerpoint/2010/main" val="175736464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83267">
            <a:off x="2624263" y="2727101"/>
            <a:ext cx="454669" cy="2273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83267">
            <a:off x="4016334" y="2473467"/>
            <a:ext cx="454669" cy="22733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83267">
            <a:off x="3361243" y="4862533"/>
            <a:ext cx="454669" cy="227335"/>
          </a:xfrm>
          <a:prstGeom prst="rect">
            <a:avLst/>
          </a:prstGeom>
        </p:spPr>
      </p:pic>
    </p:spTree>
    <p:extLst>
      <p:ext uri="{BB962C8B-B14F-4D97-AF65-F5344CB8AC3E}">
        <p14:creationId xmlns:p14="http://schemas.microsoft.com/office/powerpoint/2010/main" val="412920109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53170">
            <a:off x="4103681" y="3054887"/>
            <a:ext cx="454669" cy="2273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83267">
            <a:off x="2269421" y="3949965"/>
            <a:ext cx="454669" cy="227335"/>
          </a:xfrm>
          <a:prstGeom prst="rect">
            <a:avLst/>
          </a:prstGeom>
        </p:spPr>
      </p:pic>
    </p:spTree>
    <p:extLst>
      <p:ext uri="{BB962C8B-B14F-4D97-AF65-F5344CB8AC3E}">
        <p14:creationId xmlns:p14="http://schemas.microsoft.com/office/powerpoint/2010/main" val="18429362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83267">
            <a:off x="2006895" y="3692559"/>
            <a:ext cx="356921" cy="17846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07775">
            <a:off x="1357243" y="5126931"/>
            <a:ext cx="356921" cy="178461"/>
          </a:xfrm>
          <a:prstGeom prst="rect">
            <a:avLst/>
          </a:prstGeom>
        </p:spPr>
      </p:pic>
    </p:spTree>
    <p:extLst>
      <p:ext uri="{BB962C8B-B14F-4D97-AF65-F5344CB8AC3E}">
        <p14:creationId xmlns:p14="http://schemas.microsoft.com/office/powerpoint/2010/main" val="30540563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83267">
            <a:off x="8475934" y="2464261"/>
            <a:ext cx="356921" cy="178461"/>
          </a:xfrm>
          <a:prstGeom prst="rect">
            <a:avLst/>
          </a:prstGeom>
        </p:spPr>
      </p:pic>
    </p:spTree>
    <p:extLst>
      <p:ext uri="{BB962C8B-B14F-4D97-AF65-F5344CB8AC3E}">
        <p14:creationId xmlns:p14="http://schemas.microsoft.com/office/powerpoint/2010/main" val="7475945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00" y="129324"/>
            <a:ext cx="10522040" cy="65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375" y="1550831"/>
            <a:ext cx="457200" cy="457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609" y="1063580"/>
            <a:ext cx="457200" cy="457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675" y="2994069"/>
            <a:ext cx="454669" cy="2273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675" y="3195933"/>
            <a:ext cx="454669" cy="2273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675" y="3386318"/>
            <a:ext cx="454669" cy="227335"/>
          </a:xfrm>
          <a:prstGeom prst="rect">
            <a:avLst/>
          </a:prstGeom>
        </p:spPr>
      </p:pic>
    </p:spTree>
    <p:extLst>
      <p:ext uri="{BB962C8B-B14F-4D97-AF65-F5344CB8AC3E}">
        <p14:creationId xmlns:p14="http://schemas.microsoft.com/office/powerpoint/2010/main" val="411531476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53170">
            <a:off x="5649514" y="2004010"/>
            <a:ext cx="454669" cy="227335"/>
          </a:xfrm>
          <a:prstGeom prst="rect">
            <a:avLst/>
          </a:prstGeom>
        </p:spPr>
      </p:pic>
    </p:spTree>
    <p:extLst>
      <p:ext uri="{BB962C8B-B14F-4D97-AF65-F5344CB8AC3E}">
        <p14:creationId xmlns:p14="http://schemas.microsoft.com/office/powerpoint/2010/main" val="75326051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6.gif"/>
          <p:cNvPicPr>
            <a:picLocks noChangeAspect="1"/>
          </p:cNvPicPr>
          <p:nvPr/>
        </p:nvPicPr>
        <p:blipFill>
          <a:blip r:embed="rId2"/>
          <a:stretch>
            <a:fillRect/>
          </a:stretch>
        </p:blipFill>
        <p:spPr>
          <a:xfrm>
            <a:off x="3352800" y="1016670"/>
            <a:ext cx="4318000" cy="5459186"/>
          </a:xfrm>
          <a:prstGeom prst="rect">
            <a:avLst/>
          </a:prstGeom>
        </p:spPr>
      </p:pic>
      <p:sp>
        <p:nvSpPr>
          <p:cNvPr id="4" name="Rectangle 3"/>
          <p:cNvSpPr/>
          <p:nvPr/>
        </p:nvSpPr>
        <p:spPr>
          <a:xfrm>
            <a:off x="548944" y="2535080"/>
            <a:ext cx="10972800" cy="2215991"/>
          </a:xfrm>
          <a:prstGeom prst="rect">
            <a:avLst/>
          </a:prstGeom>
          <a:noFill/>
          <a:ln>
            <a:noFill/>
          </a:ln>
          <a:effectLst>
            <a:outerShdw blurRad="107950" dist="12700" dir="5400000" algn="ctr">
              <a:srgbClr val="000000"/>
            </a:outerShdw>
          </a:effectLst>
        </p:spPr>
        <p:txBody>
          <a:bodyPr wrap="square">
            <a:spAutoFit/>
          </a:bodyPr>
          <a:lstStyle/>
          <a:p>
            <a:pPr algn="ctr">
              <a:buNone/>
            </a:pPr>
            <a:r>
              <a:rPr lang="en-US" sz="13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uhaus 93" pitchFamily="82" charset="0"/>
              </a:rPr>
              <a:t>Thank you</a:t>
            </a:r>
            <a:endParaRPr lang="en-US" sz="13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auhaus 93" pitchFamily="82" charset="0"/>
            </a:endParaRPr>
          </a:p>
        </p:txBody>
      </p:sp>
    </p:spTree>
    <p:extLst>
      <p:ext uri="{BB962C8B-B14F-4D97-AF65-F5344CB8AC3E}">
        <p14:creationId xmlns:p14="http://schemas.microsoft.com/office/powerpoint/2010/main" val="36645733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072" y="1048499"/>
            <a:ext cx="10332720" cy="2246769"/>
          </a:xfrm>
          <a:prstGeom prst="rect">
            <a:avLst/>
          </a:prstGeom>
        </p:spPr>
        <p:txBody>
          <a:bodyPr wrap="square">
            <a:spAutoFit/>
          </a:bodyPr>
          <a:lstStyle/>
          <a:p>
            <a:pPr algn="just"/>
            <a:r>
              <a:rPr lang="en-US" sz="2800" b="1" u="sng" dirty="0"/>
              <a:t>h-index</a:t>
            </a:r>
            <a:r>
              <a:rPr lang="en-US" sz="2800" b="1" dirty="0">
                <a:solidFill>
                  <a:schemeClr val="bg1"/>
                </a:solidFill>
              </a:rPr>
              <a:t> is the largest number </a:t>
            </a:r>
            <a:r>
              <a:rPr lang="en-US" sz="2800" b="1" dirty="0"/>
              <a:t>h</a:t>
            </a:r>
            <a:r>
              <a:rPr lang="en-US" sz="2800" b="1" dirty="0">
                <a:solidFill>
                  <a:schemeClr val="bg1"/>
                </a:solidFill>
              </a:rPr>
              <a:t> such that </a:t>
            </a:r>
            <a:r>
              <a:rPr lang="en-US" sz="2800" b="1" dirty="0"/>
              <a:t>h</a:t>
            </a:r>
            <a:r>
              <a:rPr lang="en-US" sz="2800" b="1" dirty="0">
                <a:solidFill>
                  <a:schemeClr val="bg1"/>
                </a:solidFill>
              </a:rPr>
              <a:t> </a:t>
            </a:r>
            <a:r>
              <a:rPr lang="en-US" sz="2800" b="1" dirty="0">
                <a:solidFill>
                  <a:srgbClr val="FF0000"/>
                </a:solidFill>
              </a:rPr>
              <a:t>publications</a:t>
            </a:r>
            <a:r>
              <a:rPr lang="en-US" sz="2800" b="1" dirty="0">
                <a:solidFill>
                  <a:schemeClr val="bg1"/>
                </a:solidFill>
              </a:rPr>
              <a:t> have at least </a:t>
            </a:r>
            <a:r>
              <a:rPr lang="en-US" sz="2800" b="1" dirty="0"/>
              <a:t>h</a:t>
            </a:r>
            <a:r>
              <a:rPr lang="en-US" sz="2800" b="1" dirty="0">
                <a:solidFill>
                  <a:schemeClr val="bg1"/>
                </a:solidFill>
              </a:rPr>
              <a:t> </a:t>
            </a:r>
            <a:r>
              <a:rPr lang="en-US" sz="2800" b="1" dirty="0">
                <a:solidFill>
                  <a:srgbClr val="FF0000"/>
                </a:solidFill>
              </a:rPr>
              <a:t>citations</a:t>
            </a:r>
            <a:r>
              <a:rPr lang="en-US" sz="2800" b="1" dirty="0">
                <a:solidFill>
                  <a:schemeClr val="bg1"/>
                </a:solidFill>
              </a:rPr>
              <a:t>. </a:t>
            </a:r>
            <a:r>
              <a:rPr lang="en-US" sz="2800" b="1" u="sng" dirty="0">
                <a:solidFill>
                  <a:schemeClr val="bg1"/>
                </a:solidFill>
              </a:rPr>
              <a:t>The second column </a:t>
            </a:r>
            <a:r>
              <a:rPr lang="en-US" sz="2800" b="1" dirty="0">
                <a:solidFill>
                  <a:schemeClr val="bg1"/>
                </a:solidFill>
              </a:rPr>
              <a:t>has the "recent" version of this metric which is the largest number h such that h publications have at least h new citations in the </a:t>
            </a:r>
            <a:r>
              <a:rPr lang="en-US" sz="2800" b="1" dirty="0">
                <a:solidFill>
                  <a:srgbClr val="FF0000"/>
                </a:solidFill>
              </a:rPr>
              <a:t>last 5 years</a:t>
            </a:r>
            <a:endParaRPr lang="ar-EG" sz="2800" b="1" dirty="0">
              <a:solidFill>
                <a:srgbClr val="FF0000"/>
              </a:solidFill>
            </a:endParaRPr>
          </a:p>
        </p:txBody>
      </p:sp>
      <p:sp>
        <p:nvSpPr>
          <p:cNvPr id="3" name="Rectangle 2"/>
          <p:cNvSpPr/>
          <p:nvPr/>
        </p:nvSpPr>
        <p:spPr>
          <a:xfrm>
            <a:off x="463634" y="3746414"/>
            <a:ext cx="10295158" cy="1815882"/>
          </a:xfrm>
          <a:prstGeom prst="rect">
            <a:avLst/>
          </a:prstGeom>
        </p:spPr>
        <p:txBody>
          <a:bodyPr wrap="square">
            <a:spAutoFit/>
          </a:bodyPr>
          <a:lstStyle/>
          <a:p>
            <a:pPr algn="just"/>
            <a:r>
              <a:rPr lang="en-US" sz="2800" b="1" u="sng" dirty="0"/>
              <a:t>i10-index</a:t>
            </a:r>
            <a:r>
              <a:rPr lang="en-US" sz="2800" b="1" dirty="0">
                <a:solidFill>
                  <a:schemeClr val="bg1"/>
                </a:solidFill>
              </a:rPr>
              <a:t> is the number of publications with at least </a:t>
            </a:r>
            <a:r>
              <a:rPr lang="en-US" sz="2800" b="1" dirty="0"/>
              <a:t>10</a:t>
            </a:r>
            <a:r>
              <a:rPr lang="en-US" sz="2800" b="1" dirty="0">
                <a:solidFill>
                  <a:schemeClr val="bg1"/>
                </a:solidFill>
              </a:rPr>
              <a:t> </a:t>
            </a:r>
            <a:r>
              <a:rPr lang="en-US" sz="2800" b="1" dirty="0">
                <a:solidFill>
                  <a:srgbClr val="FF0000"/>
                </a:solidFill>
              </a:rPr>
              <a:t>citations</a:t>
            </a:r>
            <a:r>
              <a:rPr lang="en-US" sz="2800" b="1" dirty="0">
                <a:solidFill>
                  <a:schemeClr val="bg1"/>
                </a:solidFill>
              </a:rPr>
              <a:t>. </a:t>
            </a:r>
            <a:r>
              <a:rPr lang="en-US" sz="2800" b="1" u="sng" dirty="0">
                <a:solidFill>
                  <a:schemeClr val="bg1"/>
                </a:solidFill>
              </a:rPr>
              <a:t>The second column </a:t>
            </a:r>
            <a:r>
              <a:rPr lang="en-US" sz="2800" b="1" dirty="0">
                <a:solidFill>
                  <a:schemeClr val="bg1"/>
                </a:solidFill>
              </a:rPr>
              <a:t>has the "recent" version of this metric which is the number of publications that have received at least 10 new citations in the </a:t>
            </a:r>
            <a:r>
              <a:rPr lang="en-US" sz="2800" b="1" dirty="0">
                <a:solidFill>
                  <a:srgbClr val="FF0000"/>
                </a:solidFill>
              </a:rPr>
              <a:t>last 5 years</a:t>
            </a:r>
            <a:endParaRPr lang="ar-EG" sz="28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 y="1115096"/>
            <a:ext cx="457200" cy="4572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6414"/>
            <a:ext cx="457200" cy="457200"/>
          </a:xfrm>
          <a:prstGeom prst="rect">
            <a:avLst/>
          </a:prstGeom>
        </p:spPr>
      </p:pic>
    </p:spTree>
    <p:extLst>
      <p:ext uri="{BB962C8B-B14F-4D97-AF65-F5344CB8AC3E}">
        <p14:creationId xmlns:p14="http://schemas.microsoft.com/office/powerpoint/2010/main" val="53920162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164465"/>
            <a:ext cx="457200" cy="457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900" y="1030710"/>
            <a:ext cx="457200" cy="457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953" y="3441377"/>
            <a:ext cx="454669" cy="22733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952" y="3660883"/>
            <a:ext cx="454669" cy="22733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953" y="3860922"/>
            <a:ext cx="454669" cy="227335"/>
          </a:xfrm>
          <a:prstGeom prst="rect">
            <a:avLst/>
          </a:prstGeom>
        </p:spPr>
      </p:pic>
      <p:sp>
        <p:nvSpPr>
          <p:cNvPr id="5" name="Rounded Rectangle 4"/>
          <p:cNvSpPr/>
          <p:nvPr/>
        </p:nvSpPr>
        <p:spPr>
          <a:xfrm>
            <a:off x="1511621" y="4622266"/>
            <a:ext cx="6608797" cy="577531"/>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489361">
            <a:off x="4685739" y="1240891"/>
            <a:ext cx="454669" cy="227335"/>
          </a:xfrm>
          <a:prstGeom prst="rect">
            <a:avLst/>
          </a:prstGeom>
        </p:spPr>
      </p:pic>
    </p:spTree>
    <p:extLst>
      <p:ext uri="{BB962C8B-B14F-4D97-AF65-F5344CB8AC3E}">
        <p14:creationId xmlns:p14="http://schemas.microsoft.com/office/powerpoint/2010/main" val="2394423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201" y="5821250"/>
            <a:ext cx="2147799" cy="1165539"/>
          </a:xfrm>
          <a:prstGeom prst="rect">
            <a:avLst/>
          </a:prstGeom>
        </p:spPr>
      </p:pic>
      <p:sp>
        <p:nvSpPr>
          <p:cNvPr id="5" name="Rounded Rectangle 4"/>
          <p:cNvSpPr/>
          <p:nvPr/>
        </p:nvSpPr>
        <p:spPr>
          <a:xfrm>
            <a:off x="3116686" y="5821250"/>
            <a:ext cx="753415" cy="238260"/>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832" t="12845" r="13274" b="6705"/>
          <a:stretch/>
        </p:blipFill>
        <p:spPr bwMode="auto">
          <a:xfrm>
            <a:off x="1256210" y="273674"/>
            <a:ext cx="9433255" cy="633318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613" y="5086066"/>
            <a:ext cx="982133" cy="533400"/>
          </a:xfrm>
          <a:prstGeom prst="rect">
            <a:avLst/>
          </a:prstGeom>
        </p:spPr>
      </p:pic>
    </p:spTree>
    <p:extLst>
      <p:ext uri="{BB962C8B-B14F-4D97-AF65-F5344CB8AC3E}">
        <p14:creationId xmlns:p14="http://schemas.microsoft.com/office/powerpoint/2010/main" val="3845447893"/>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4" y="0"/>
            <a:ext cx="103674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46576">
            <a:off x="2610499" y="1104802"/>
            <a:ext cx="454669" cy="227335"/>
          </a:xfrm>
          <a:prstGeom prst="rect">
            <a:avLst/>
          </a:prstGeom>
        </p:spPr>
      </p:pic>
    </p:spTree>
    <p:extLst>
      <p:ext uri="{BB962C8B-B14F-4D97-AF65-F5344CB8AC3E}">
        <p14:creationId xmlns:p14="http://schemas.microsoft.com/office/powerpoint/2010/main" val="271262412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1" y="101956"/>
            <a:ext cx="10380372" cy="665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640167" y="1625957"/>
            <a:ext cx="2801155" cy="238259"/>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ounded Rectangle 3"/>
          <p:cNvSpPr/>
          <p:nvPr/>
        </p:nvSpPr>
        <p:spPr>
          <a:xfrm>
            <a:off x="4040744" y="5657044"/>
            <a:ext cx="2801155" cy="238259"/>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Rounded Rectangle 4"/>
          <p:cNvSpPr/>
          <p:nvPr/>
        </p:nvSpPr>
        <p:spPr>
          <a:xfrm>
            <a:off x="2781837" y="1149439"/>
            <a:ext cx="1609859" cy="238259"/>
          </a:xfrm>
          <a:prstGeom prst="round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47302">
            <a:off x="5741368" y="5374283"/>
            <a:ext cx="454669" cy="227335"/>
          </a:xfrm>
          <a:prstGeom prst="rect">
            <a:avLst/>
          </a:prstGeom>
        </p:spPr>
      </p:pic>
    </p:spTree>
    <p:extLst>
      <p:ext uri="{BB962C8B-B14F-4D97-AF65-F5344CB8AC3E}">
        <p14:creationId xmlns:p14="http://schemas.microsoft.com/office/powerpoint/2010/main" val="387745839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07" y="724472"/>
            <a:ext cx="9962866" cy="5935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7169" y="2033"/>
            <a:ext cx="8529851" cy="707886"/>
          </a:xfrm>
          <a:prstGeom prst="rect">
            <a:avLst/>
          </a:prstGeom>
          <a:noFill/>
        </p:spPr>
        <p:txBody>
          <a:bodyPr wrap="square" rtlCol="1">
            <a:spAutoFit/>
          </a:bodyPr>
          <a:lstStyle/>
          <a:p>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Create a new Google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Account</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89559">
            <a:off x="10351463" y="1467279"/>
            <a:ext cx="1190625" cy="11906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54068048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264</TotalTime>
  <Words>121</Words>
  <Application>Microsoft Office PowerPoint</Application>
  <PresentationFormat>Custom</PresentationFormat>
  <Paragraphs>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Slice</vt:lpstr>
      <vt:lpstr>What is Google Scholar?</vt:lpstr>
      <vt:lpstr>- أداة علمية للبحث على الإنترنت لإستعراض الكتب و الرسائل والمستخلصات والتقارير الفنية على نطاق واسع. - كما أنها طريقة بسيطة يستطيع من خلالها الباحثين الوصول إلى الاستشهاد الخاص بأبحاثهم بإستخدام رسومات توضيحية ويمكن من خلاله إضافة بيانات الأبحاث والكتب والمؤلفات والرسائل الخاصه بالباحث من خلال موقع واحد على الانترنت.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Google Scholar?</dc:title>
  <dc:creator>hossam4h@kfs.edu.eg</dc:creator>
  <cp:lastModifiedBy>tamer</cp:lastModifiedBy>
  <cp:revision>35</cp:revision>
  <dcterms:created xsi:type="dcterms:W3CDTF">2013-02-18T07:35:27Z</dcterms:created>
  <dcterms:modified xsi:type="dcterms:W3CDTF">2013-02-19T07:24:38Z</dcterms:modified>
</cp:coreProperties>
</file>