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44"/>
  </p:notesMasterIdLst>
  <p:sldIdLst>
    <p:sldId id="353" r:id="rId2"/>
    <p:sldId id="354" r:id="rId3"/>
    <p:sldId id="573" r:id="rId4"/>
    <p:sldId id="574" r:id="rId5"/>
    <p:sldId id="616" r:id="rId6"/>
    <p:sldId id="617" r:id="rId7"/>
    <p:sldId id="611" r:id="rId8"/>
    <p:sldId id="580" r:id="rId9"/>
    <p:sldId id="582" r:id="rId10"/>
    <p:sldId id="608" r:id="rId11"/>
    <p:sldId id="610" r:id="rId12"/>
    <p:sldId id="585" r:id="rId13"/>
    <p:sldId id="355" r:id="rId14"/>
    <p:sldId id="619" r:id="rId15"/>
    <p:sldId id="357" r:id="rId16"/>
    <p:sldId id="586" r:id="rId17"/>
    <p:sldId id="626" r:id="rId18"/>
    <p:sldId id="623" r:id="rId19"/>
    <p:sldId id="359" r:id="rId20"/>
    <p:sldId id="587" r:id="rId21"/>
    <p:sldId id="358" r:id="rId22"/>
    <p:sldId id="589" r:id="rId23"/>
    <p:sldId id="361" r:id="rId24"/>
    <p:sldId id="591" r:id="rId25"/>
    <p:sldId id="624" r:id="rId26"/>
    <p:sldId id="363" r:id="rId27"/>
    <p:sldId id="620" r:id="rId28"/>
    <p:sldId id="365" r:id="rId29"/>
    <p:sldId id="618" r:id="rId30"/>
    <p:sldId id="621" r:id="rId31"/>
    <p:sldId id="594" r:id="rId32"/>
    <p:sldId id="368" r:id="rId33"/>
    <p:sldId id="373" r:id="rId34"/>
    <p:sldId id="625" r:id="rId35"/>
    <p:sldId id="382" r:id="rId36"/>
    <p:sldId id="383" r:id="rId37"/>
    <p:sldId id="386" r:id="rId38"/>
    <p:sldId id="596" r:id="rId39"/>
    <p:sldId id="598" r:id="rId40"/>
    <p:sldId id="599" r:id="rId41"/>
    <p:sldId id="622" r:id="rId42"/>
    <p:sldId id="391" r:id="rId4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88988" autoAdjust="0"/>
  </p:normalViewPr>
  <p:slideViewPr>
    <p:cSldViewPr>
      <p:cViewPr varScale="1">
        <p:scale>
          <a:sx n="78" d="100"/>
          <a:sy n="78" d="100"/>
        </p:scale>
        <p:origin x="-163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030E0-20B7-4DEE-B574-12B8FDE8ACA1}"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8A8B3099-EEFB-4F53-9B39-C4B9BDC3EDFC}">
      <dgm:prSet phldrT="[Text]" custT="1"/>
      <dgm:spPr/>
      <dgm:t>
        <a:bodyPr/>
        <a:lstStyle/>
        <a:p>
          <a:r>
            <a:rPr lang="en-US" sz="1800" dirty="0" smtClean="0"/>
            <a:t>Before </a:t>
          </a:r>
          <a:endParaRPr lang="en-US" sz="1800" dirty="0"/>
        </a:p>
      </dgm:t>
    </dgm:pt>
    <dgm:pt modelId="{41E915D6-740B-4F23-B381-422F0DDD2AB4}" type="parTrans" cxnId="{A8B3851F-68B7-408F-B3D5-CE7462B74866}">
      <dgm:prSet/>
      <dgm:spPr/>
      <dgm:t>
        <a:bodyPr/>
        <a:lstStyle/>
        <a:p>
          <a:endParaRPr lang="en-US" sz="1800"/>
        </a:p>
      </dgm:t>
    </dgm:pt>
    <dgm:pt modelId="{7F0B946C-9A3B-49EE-AD2A-7545CCE9465A}" type="sibTrans" cxnId="{A8B3851F-68B7-408F-B3D5-CE7462B74866}">
      <dgm:prSet/>
      <dgm:spPr/>
      <dgm:t>
        <a:bodyPr/>
        <a:lstStyle/>
        <a:p>
          <a:endParaRPr lang="en-US" sz="1800"/>
        </a:p>
      </dgm:t>
    </dgm:pt>
    <dgm:pt modelId="{F542E3F0-6E6E-4628-96CA-F25035C837B4}">
      <dgm:prSet phldrT="[Text]" custT="1"/>
      <dgm:spPr/>
      <dgm:t>
        <a:bodyPr/>
        <a:lstStyle/>
        <a:p>
          <a:pPr marL="0" indent="0" defTabSz="800100">
            <a:lnSpc>
              <a:spcPct val="90000"/>
            </a:lnSpc>
            <a:spcBef>
              <a:spcPct val="0"/>
            </a:spcBef>
            <a:spcAft>
              <a:spcPct val="15000"/>
            </a:spcAft>
            <a:buNone/>
          </a:pPr>
          <a:r>
            <a:rPr lang="en-US" sz="2400" b="1" dirty="0" err="1" smtClean="0"/>
            <a:t>propylthiouracil</a:t>
          </a:r>
          <a:r>
            <a:rPr lang="en-US" sz="2400" b="1" dirty="0" smtClean="0"/>
            <a:t> </a:t>
          </a:r>
          <a:r>
            <a:rPr lang="en-US" sz="2400" dirty="0" smtClean="0"/>
            <a:t>(PTU) or </a:t>
          </a:r>
          <a:r>
            <a:rPr lang="en-US" sz="2400" b="1" dirty="0" err="1" smtClean="0"/>
            <a:t>methimazole</a:t>
          </a:r>
          <a:r>
            <a:rPr lang="en-US" sz="2400" b="1" dirty="0" smtClean="0"/>
            <a:t> </a:t>
          </a:r>
          <a:r>
            <a:rPr lang="en-US" sz="2400" dirty="0" smtClean="0"/>
            <a:t>(MMI) is usually given until the patient is biochemically </a:t>
          </a:r>
          <a:r>
            <a:rPr lang="en-US" sz="2400" dirty="0" err="1" smtClean="0"/>
            <a:t>euthyroid</a:t>
          </a:r>
          <a:r>
            <a:rPr lang="en-US" sz="2400" dirty="0" smtClean="0"/>
            <a:t> (usually</a:t>
          </a:r>
          <a:r>
            <a:rPr lang="en-US" sz="2400" b="1" dirty="0" smtClean="0"/>
            <a:t> </a:t>
          </a:r>
          <a:r>
            <a:rPr lang="en-US" sz="2400" dirty="0" smtClean="0"/>
            <a:t>6 to 8 weeks</a:t>
          </a:r>
          <a:endParaRPr lang="en-US" sz="2400" dirty="0"/>
        </a:p>
      </dgm:t>
    </dgm:pt>
    <dgm:pt modelId="{79E59C66-DDAF-4C78-B6DF-F5F109C339D7}" type="parTrans" cxnId="{26BE9371-618F-4EF0-949D-D87B98C2C942}">
      <dgm:prSet/>
      <dgm:spPr/>
      <dgm:t>
        <a:bodyPr/>
        <a:lstStyle/>
        <a:p>
          <a:endParaRPr lang="en-US" sz="1800"/>
        </a:p>
      </dgm:t>
    </dgm:pt>
    <dgm:pt modelId="{4099A09B-854A-4867-BC0A-1290AF48180C}" type="sibTrans" cxnId="{26BE9371-618F-4EF0-949D-D87B98C2C942}">
      <dgm:prSet/>
      <dgm:spPr/>
      <dgm:t>
        <a:bodyPr/>
        <a:lstStyle/>
        <a:p>
          <a:endParaRPr lang="en-US" sz="1800"/>
        </a:p>
      </dgm:t>
    </dgm:pt>
    <dgm:pt modelId="{C796893C-4373-435C-958E-AC2F900096B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t>followed by the addition of </a:t>
          </a:r>
          <a:r>
            <a:rPr lang="en-US" sz="2400" b="1" dirty="0" smtClean="0"/>
            <a:t>iodides </a:t>
          </a:r>
          <a:r>
            <a:rPr lang="en-US" sz="2400" dirty="0" smtClean="0"/>
            <a:t>(500 mg/day) for 10 to</a:t>
          </a:r>
          <a:r>
            <a:rPr lang="en-US" sz="2400" b="1" dirty="0" smtClean="0"/>
            <a:t> </a:t>
          </a:r>
          <a:r>
            <a:rPr lang="en-US" sz="2400" dirty="0" smtClean="0"/>
            <a:t>14 days before surgery to </a:t>
          </a:r>
          <a:r>
            <a:rPr lang="en-US" sz="2400" b="1" dirty="0" smtClean="0"/>
            <a:t>decrease the vascularity of the gland</a:t>
          </a:r>
        </a:p>
      </dgm:t>
    </dgm:pt>
    <dgm:pt modelId="{821DEB50-6723-4E1D-91F4-8293052A972C}" type="parTrans" cxnId="{EFF42E55-40F2-4FDD-A45F-0BB7BAE3E725}">
      <dgm:prSet/>
      <dgm:spPr/>
      <dgm:t>
        <a:bodyPr/>
        <a:lstStyle/>
        <a:p>
          <a:endParaRPr lang="en-US" sz="1800"/>
        </a:p>
      </dgm:t>
    </dgm:pt>
    <dgm:pt modelId="{C8ADABA1-4E3D-4240-858D-28CC4AA88617}" type="sibTrans" cxnId="{EFF42E55-40F2-4FDD-A45F-0BB7BAE3E725}">
      <dgm:prSet/>
      <dgm:spPr/>
      <dgm:t>
        <a:bodyPr/>
        <a:lstStyle/>
        <a:p>
          <a:endParaRPr lang="en-US" sz="1800"/>
        </a:p>
      </dgm:t>
    </dgm:pt>
    <dgm:pt modelId="{F7BBB5BE-AA75-4B19-9FD0-16B1E7C8D5F3}">
      <dgm:prSet phldrT="[Text]" custT="1"/>
      <dgm:spPr/>
      <dgm:t>
        <a:bodyPr/>
        <a:lstStyle/>
        <a:p>
          <a:r>
            <a:rPr lang="en-US" sz="1800" dirty="0" smtClean="0"/>
            <a:t>During </a:t>
          </a:r>
          <a:endParaRPr lang="en-US" sz="1800" dirty="0"/>
        </a:p>
      </dgm:t>
    </dgm:pt>
    <dgm:pt modelId="{03663F02-B2E1-445C-9954-B0EE2A5D403A}" type="parTrans" cxnId="{61AEF9AD-7BEE-4C86-A229-22CA8821ABBA}">
      <dgm:prSet/>
      <dgm:spPr/>
      <dgm:t>
        <a:bodyPr/>
        <a:lstStyle/>
        <a:p>
          <a:endParaRPr lang="en-US" sz="1800"/>
        </a:p>
      </dgm:t>
    </dgm:pt>
    <dgm:pt modelId="{693FF67E-A82C-43CB-8B7D-DFB31E3E222D}" type="sibTrans" cxnId="{61AEF9AD-7BEE-4C86-A229-22CA8821ABBA}">
      <dgm:prSet/>
      <dgm:spPr/>
      <dgm:t>
        <a:bodyPr/>
        <a:lstStyle/>
        <a:p>
          <a:endParaRPr lang="en-US" sz="1800"/>
        </a:p>
      </dgm:t>
    </dgm:pt>
    <dgm:pt modelId="{D52213B9-3685-4849-B3F9-8CECD5E0EDEA}">
      <dgm:prSet phldrT="[Text]" custT="1"/>
      <dgm:spPr/>
      <dgm:t>
        <a:bodyPr/>
        <a:lstStyle/>
        <a:p>
          <a:r>
            <a:rPr lang="en-US" sz="3600" b="1" dirty="0" smtClean="0"/>
            <a:t>Surgery </a:t>
          </a:r>
          <a:endParaRPr lang="en-US" sz="3600" b="1" dirty="0"/>
        </a:p>
      </dgm:t>
    </dgm:pt>
    <dgm:pt modelId="{F1A4E77B-943D-4904-A8D0-029EA429D6AA}" type="parTrans" cxnId="{5656AE8A-7C30-44FE-97B8-102F486A4185}">
      <dgm:prSet/>
      <dgm:spPr/>
      <dgm:t>
        <a:bodyPr/>
        <a:lstStyle/>
        <a:p>
          <a:endParaRPr lang="en-US" sz="1800"/>
        </a:p>
      </dgm:t>
    </dgm:pt>
    <dgm:pt modelId="{A807E201-ED23-4F93-B726-B7C64E09825D}" type="sibTrans" cxnId="{5656AE8A-7C30-44FE-97B8-102F486A4185}">
      <dgm:prSet/>
      <dgm:spPr/>
      <dgm:t>
        <a:bodyPr/>
        <a:lstStyle/>
        <a:p>
          <a:endParaRPr lang="en-US" sz="1800"/>
        </a:p>
      </dgm:t>
    </dgm:pt>
    <dgm:pt modelId="{1EE78039-AA0D-4411-A8BD-B0BDD1145374}">
      <dgm:prSet phldrT="[Text]" custT="1"/>
      <dgm:spPr/>
      <dgm:t>
        <a:bodyPr/>
        <a:lstStyle/>
        <a:p>
          <a:r>
            <a:rPr lang="en-US" sz="1800" dirty="0" smtClean="0"/>
            <a:t>After </a:t>
          </a:r>
          <a:endParaRPr lang="en-US" sz="1800" dirty="0"/>
        </a:p>
      </dgm:t>
    </dgm:pt>
    <dgm:pt modelId="{7C21DDCF-C302-41F4-88B5-22B1A216CC68}" type="parTrans" cxnId="{E4C5E4FE-E6B0-46C6-B545-A591C59D741D}">
      <dgm:prSet/>
      <dgm:spPr/>
      <dgm:t>
        <a:bodyPr/>
        <a:lstStyle/>
        <a:p>
          <a:endParaRPr lang="en-US" sz="1800"/>
        </a:p>
      </dgm:t>
    </dgm:pt>
    <dgm:pt modelId="{34C5A562-1879-4B94-BE9C-8CDDE58811AD}" type="sibTrans" cxnId="{E4C5E4FE-E6B0-46C6-B545-A591C59D741D}">
      <dgm:prSet/>
      <dgm:spPr/>
      <dgm:t>
        <a:bodyPr/>
        <a:lstStyle/>
        <a:p>
          <a:endParaRPr lang="en-US" sz="1800"/>
        </a:p>
      </dgm:t>
    </dgm:pt>
    <dgm:pt modelId="{B11BB0F8-E065-4B4B-B5A8-A00EE3842D90}">
      <dgm:prSet phldrT="[Text]" custT="1"/>
      <dgm:spPr/>
      <dgm:t>
        <a:bodyPr/>
        <a:lstStyle/>
        <a:p>
          <a:r>
            <a:rPr lang="en-US" sz="2400" b="1" dirty="0" smtClean="0"/>
            <a:t>propranolol</a:t>
          </a:r>
          <a:r>
            <a:rPr lang="en-US" sz="2400" dirty="0" smtClean="0"/>
            <a:t> 7 to 10 days after surgery to maintain a pulse rate less than 90 beats/min. </a:t>
          </a:r>
          <a:endParaRPr lang="en-US" sz="2400" dirty="0"/>
        </a:p>
      </dgm:t>
    </dgm:pt>
    <dgm:pt modelId="{CD757774-880F-414F-B726-C30454261445}" type="parTrans" cxnId="{5DC4D641-CBB9-42A0-87CA-0C86835942A6}">
      <dgm:prSet/>
      <dgm:spPr/>
      <dgm:t>
        <a:bodyPr/>
        <a:lstStyle/>
        <a:p>
          <a:endParaRPr lang="en-US" sz="1800"/>
        </a:p>
      </dgm:t>
    </dgm:pt>
    <dgm:pt modelId="{B7C19AB8-922E-4D1A-B73D-14DD435F5662}" type="sibTrans" cxnId="{5DC4D641-CBB9-42A0-87CA-0C86835942A6}">
      <dgm:prSet/>
      <dgm:spPr/>
      <dgm:t>
        <a:bodyPr/>
        <a:lstStyle/>
        <a:p>
          <a:endParaRPr lang="en-US" sz="1800"/>
        </a:p>
      </dgm:t>
    </dgm:pt>
    <dgm:pt modelId="{75FE2DCE-B98A-4F50-BFB6-11B147C9F3FE}">
      <dgm:prSet phldrT="[Text]" custT="1"/>
      <dgm:spPr/>
      <dgm:t>
        <a:bodyPr/>
        <a:lstStyle/>
        <a:p>
          <a:pPr marL="285750" indent="0" defTabSz="1422400">
            <a:lnSpc>
              <a:spcPct val="90000"/>
            </a:lnSpc>
            <a:spcBef>
              <a:spcPct val="0"/>
            </a:spcBef>
            <a:spcAft>
              <a:spcPct val="15000"/>
            </a:spcAft>
            <a:buNone/>
          </a:pPr>
          <a:endParaRPr lang="en-US" sz="2000" dirty="0"/>
        </a:p>
      </dgm:t>
    </dgm:pt>
    <dgm:pt modelId="{EF3497CB-E095-4582-93C9-AB23A488B008}" type="parTrans" cxnId="{7129B07B-5CAF-49B8-9330-DB184515CC0A}">
      <dgm:prSet/>
      <dgm:spPr/>
      <dgm:t>
        <a:bodyPr/>
        <a:lstStyle/>
        <a:p>
          <a:endParaRPr lang="en-US" sz="1800"/>
        </a:p>
      </dgm:t>
    </dgm:pt>
    <dgm:pt modelId="{067FE0C6-FC90-4624-8583-5DDBE1E1871D}" type="sibTrans" cxnId="{7129B07B-5CAF-49B8-9330-DB184515CC0A}">
      <dgm:prSet/>
      <dgm:spPr/>
      <dgm:t>
        <a:bodyPr/>
        <a:lstStyle/>
        <a:p>
          <a:endParaRPr lang="en-US" sz="1800"/>
        </a:p>
      </dgm:t>
    </dgm:pt>
    <dgm:pt modelId="{3FFD8C8F-E732-4282-9663-B987BCFF262E}">
      <dgm:prSet phldrT="[Text]" custT="1"/>
      <dgm:spPr/>
      <dgm:t>
        <a:bodyPr/>
        <a:lstStyle/>
        <a:p>
          <a:pPr marL="0" indent="0" defTabSz="1422400">
            <a:lnSpc>
              <a:spcPct val="90000"/>
            </a:lnSpc>
            <a:spcBef>
              <a:spcPct val="0"/>
            </a:spcBef>
            <a:spcAft>
              <a:spcPct val="15000"/>
            </a:spcAft>
            <a:buNone/>
          </a:pPr>
          <a:r>
            <a:rPr lang="en-US" sz="2400" b="1" dirty="0" smtClean="0"/>
            <a:t>Propranolol </a:t>
          </a:r>
          <a:r>
            <a:rPr lang="en-US" sz="2400" dirty="0" smtClean="0"/>
            <a:t>has been used for several weeks preoperatively to maintain a pulse rate less than 90 beats/min</a:t>
          </a:r>
          <a:endParaRPr lang="en-US" sz="2400" dirty="0"/>
        </a:p>
      </dgm:t>
    </dgm:pt>
    <dgm:pt modelId="{BCD1DDB3-E69D-4838-A61A-4476E72FBC80}" type="parTrans" cxnId="{F542373F-5B57-453A-8F78-84EF98452DE0}">
      <dgm:prSet/>
      <dgm:spPr/>
      <dgm:t>
        <a:bodyPr/>
        <a:lstStyle/>
        <a:p>
          <a:endParaRPr lang="en-US"/>
        </a:p>
      </dgm:t>
    </dgm:pt>
    <dgm:pt modelId="{5012C1BE-9743-48BB-B171-D55260FFB168}" type="sibTrans" cxnId="{F542373F-5B57-453A-8F78-84EF98452DE0}">
      <dgm:prSet/>
      <dgm:spPr/>
      <dgm:t>
        <a:bodyPr/>
        <a:lstStyle/>
        <a:p>
          <a:endParaRPr lang="en-US"/>
        </a:p>
      </dgm:t>
    </dgm:pt>
    <dgm:pt modelId="{03E8DD0F-2EA7-4EFC-B0D7-9A07D803F9EA}" type="pres">
      <dgm:prSet presAssocID="{913030E0-20B7-4DEE-B574-12B8FDE8ACA1}" presName="linearFlow" presStyleCnt="0">
        <dgm:presLayoutVars>
          <dgm:dir/>
          <dgm:animLvl val="lvl"/>
          <dgm:resizeHandles val="exact"/>
        </dgm:presLayoutVars>
      </dgm:prSet>
      <dgm:spPr/>
      <dgm:t>
        <a:bodyPr/>
        <a:lstStyle/>
        <a:p>
          <a:endParaRPr lang="en-US"/>
        </a:p>
      </dgm:t>
    </dgm:pt>
    <dgm:pt modelId="{1EC18EF4-AF26-4DDA-AC19-C02DFD5E85EF}" type="pres">
      <dgm:prSet presAssocID="{8A8B3099-EEFB-4F53-9B39-C4B9BDC3EDFC}" presName="composite" presStyleCnt="0"/>
      <dgm:spPr/>
    </dgm:pt>
    <dgm:pt modelId="{43A08459-5386-4DD9-9565-D16C5449B24A}" type="pres">
      <dgm:prSet presAssocID="{8A8B3099-EEFB-4F53-9B39-C4B9BDC3EDFC}" presName="parentText" presStyleLbl="alignNode1" presStyleIdx="0" presStyleCnt="3">
        <dgm:presLayoutVars>
          <dgm:chMax val="1"/>
          <dgm:bulletEnabled val="1"/>
        </dgm:presLayoutVars>
      </dgm:prSet>
      <dgm:spPr/>
      <dgm:t>
        <a:bodyPr/>
        <a:lstStyle/>
        <a:p>
          <a:endParaRPr lang="en-US"/>
        </a:p>
      </dgm:t>
    </dgm:pt>
    <dgm:pt modelId="{95B7C9DD-1E12-4CC5-856C-C08A084E2122}" type="pres">
      <dgm:prSet presAssocID="{8A8B3099-EEFB-4F53-9B39-C4B9BDC3EDFC}" presName="descendantText" presStyleLbl="alignAcc1" presStyleIdx="0" presStyleCnt="3" custScaleX="102034" custScaleY="406442">
        <dgm:presLayoutVars>
          <dgm:bulletEnabled val="1"/>
        </dgm:presLayoutVars>
      </dgm:prSet>
      <dgm:spPr/>
      <dgm:t>
        <a:bodyPr/>
        <a:lstStyle/>
        <a:p>
          <a:endParaRPr lang="en-US"/>
        </a:p>
      </dgm:t>
    </dgm:pt>
    <dgm:pt modelId="{A8324519-8758-4DB8-A806-95B7AC080A0D}" type="pres">
      <dgm:prSet presAssocID="{7F0B946C-9A3B-49EE-AD2A-7545CCE9465A}" presName="sp" presStyleCnt="0"/>
      <dgm:spPr/>
    </dgm:pt>
    <dgm:pt modelId="{B2EA0452-6B4C-4C46-B37D-C473BE78D046}" type="pres">
      <dgm:prSet presAssocID="{F7BBB5BE-AA75-4B19-9FD0-16B1E7C8D5F3}" presName="composite" presStyleCnt="0"/>
      <dgm:spPr/>
    </dgm:pt>
    <dgm:pt modelId="{22E724E0-47B4-4B00-BF84-9BBBD055B948}" type="pres">
      <dgm:prSet presAssocID="{F7BBB5BE-AA75-4B19-9FD0-16B1E7C8D5F3}" presName="parentText" presStyleLbl="alignNode1" presStyleIdx="1" presStyleCnt="3">
        <dgm:presLayoutVars>
          <dgm:chMax val="1"/>
          <dgm:bulletEnabled val="1"/>
        </dgm:presLayoutVars>
      </dgm:prSet>
      <dgm:spPr/>
      <dgm:t>
        <a:bodyPr/>
        <a:lstStyle/>
        <a:p>
          <a:endParaRPr lang="en-US"/>
        </a:p>
      </dgm:t>
    </dgm:pt>
    <dgm:pt modelId="{39CCA2D8-4312-4DC9-9C39-985783997534}" type="pres">
      <dgm:prSet presAssocID="{F7BBB5BE-AA75-4B19-9FD0-16B1E7C8D5F3}" presName="descendantText" presStyleLbl="alignAcc1" presStyleIdx="1" presStyleCnt="3">
        <dgm:presLayoutVars>
          <dgm:bulletEnabled val="1"/>
        </dgm:presLayoutVars>
      </dgm:prSet>
      <dgm:spPr/>
      <dgm:t>
        <a:bodyPr/>
        <a:lstStyle/>
        <a:p>
          <a:endParaRPr lang="en-US"/>
        </a:p>
      </dgm:t>
    </dgm:pt>
    <dgm:pt modelId="{14564A98-8368-4E60-B7D1-F987D5CCB745}" type="pres">
      <dgm:prSet presAssocID="{693FF67E-A82C-43CB-8B7D-DFB31E3E222D}" presName="sp" presStyleCnt="0"/>
      <dgm:spPr/>
    </dgm:pt>
    <dgm:pt modelId="{B6CB4423-2F90-46F1-97E8-6719F77277DE}" type="pres">
      <dgm:prSet presAssocID="{1EE78039-AA0D-4411-A8BD-B0BDD1145374}" presName="composite" presStyleCnt="0"/>
      <dgm:spPr/>
    </dgm:pt>
    <dgm:pt modelId="{89AFB6E4-9ED5-4934-88EC-B6FE5F5C67B4}" type="pres">
      <dgm:prSet presAssocID="{1EE78039-AA0D-4411-A8BD-B0BDD1145374}" presName="parentText" presStyleLbl="alignNode1" presStyleIdx="2" presStyleCnt="3">
        <dgm:presLayoutVars>
          <dgm:chMax val="1"/>
          <dgm:bulletEnabled val="1"/>
        </dgm:presLayoutVars>
      </dgm:prSet>
      <dgm:spPr/>
      <dgm:t>
        <a:bodyPr/>
        <a:lstStyle/>
        <a:p>
          <a:endParaRPr lang="en-US"/>
        </a:p>
      </dgm:t>
    </dgm:pt>
    <dgm:pt modelId="{8287F5F2-A555-4265-B7DB-9A6310CF70BD}" type="pres">
      <dgm:prSet presAssocID="{1EE78039-AA0D-4411-A8BD-B0BDD1145374}" presName="descendantText" presStyleLbl="alignAcc1" presStyleIdx="2" presStyleCnt="3">
        <dgm:presLayoutVars>
          <dgm:bulletEnabled val="1"/>
        </dgm:presLayoutVars>
      </dgm:prSet>
      <dgm:spPr/>
      <dgm:t>
        <a:bodyPr/>
        <a:lstStyle/>
        <a:p>
          <a:endParaRPr lang="en-US"/>
        </a:p>
      </dgm:t>
    </dgm:pt>
  </dgm:ptLst>
  <dgm:cxnLst>
    <dgm:cxn modelId="{10FF1739-CF4A-4088-B085-08CCC2268000}" type="presOf" srcId="{F542E3F0-6E6E-4628-96CA-F25035C837B4}" destId="{95B7C9DD-1E12-4CC5-856C-C08A084E2122}" srcOrd="0" destOrd="0" presId="urn:microsoft.com/office/officeart/2005/8/layout/chevron2"/>
    <dgm:cxn modelId="{EFF42E55-40F2-4FDD-A45F-0BB7BAE3E725}" srcId="{8A8B3099-EEFB-4F53-9B39-C4B9BDC3EDFC}" destId="{C796893C-4373-435C-958E-AC2F900096B7}" srcOrd="1" destOrd="0" parTransId="{821DEB50-6723-4E1D-91F4-8293052A972C}" sibTransId="{C8ADABA1-4E3D-4240-858D-28CC4AA88617}"/>
    <dgm:cxn modelId="{5656AE8A-7C30-44FE-97B8-102F486A4185}" srcId="{F7BBB5BE-AA75-4B19-9FD0-16B1E7C8D5F3}" destId="{D52213B9-3685-4849-B3F9-8CECD5E0EDEA}" srcOrd="0" destOrd="0" parTransId="{F1A4E77B-943D-4904-A8D0-029EA429D6AA}" sibTransId="{A807E201-ED23-4F93-B726-B7C64E09825D}"/>
    <dgm:cxn modelId="{E4C5E4FE-E6B0-46C6-B545-A591C59D741D}" srcId="{913030E0-20B7-4DEE-B574-12B8FDE8ACA1}" destId="{1EE78039-AA0D-4411-A8BD-B0BDD1145374}" srcOrd="2" destOrd="0" parTransId="{7C21DDCF-C302-41F4-88B5-22B1A216CC68}" sibTransId="{34C5A562-1879-4B94-BE9C-8CDDE58811AD}"/>
    <dgm:cxn modelId="{F1F332FA-4D53-424D-ADBB-1509DEACECFA}" type="presOf" srcId="{1EE78039-AA0D-4411-A8BD-B0BDD1145374}" destId="{89AFB6E4-9ED5-4934-88EC-B6FE5F5C67B4}" srcOrd="0" destOrd="0" presId="urn:microsoft.com/office/officeart/2005/8/layout/chevron2"/>
    <dgm:cxn modelId="{CD69EA99-4DEB-447E-B6ED-BC5B96C692D0}" type="presOf" srcId="{8A8B3099-EEFB-4F53-9B39-C4B9BDC3EDFC}" destId="{43A08459-5386-4DD9-9565-D16C5449B24A}" srcOrd="0" destOrd="0" presId="urn:microsoft.com/office/officeart/2005/8/layout/chevron2"/>
    <dgm:cxn modelId="{26BE9371-618F-4EF0-949D-D87B98C2C942}" srcId="{8A8B3099-EEFB-4F53-9B39-C4B9BDC3EDFC}" destId="{F542E3F0-6E6E-4628-96CA-F25035C837B4}" srcOrd="0" destOrd="0" parTransId="{79E59C66-DDAF-4C78-B6DF-F5F109C339D7}" sibTransId="{4099A09B-854A-4867-BC0A-1290AF48180C}"/>
    <dgm:cxn modelId="{7129B07B-5CAF-49B8-9330-DB184515CC0A}" srcId="{8A8B3099-EEFB-4F53-9B39-C4B9BDC3EDFC}" destId="{75FE2DCE-B98A-4F50-BFB6-11B147C9F3FE}" srcOrd="3" destOrd="0" parTransId="{EF3497CB-E095-4582-93C9-AB23A488B008}" sibTransId="{067FE0C6-FC90-4624-8583-5DDBE1E1871D}"/>
    <dgm:cxn modelId="{F542373F-5B57-453A-8F78-84EF98452DE0}" srcId="{8A8B3099-EEFB-4F53-9B39-C4B9BDC3EDFC}" destId="{3FFD8C8F-E732-4282-9663-B987BCFF262E}" srcOrd="2" destOrd="0" parTransId="{BCD1DDB3-E69D-4838-A61A-4476E72FBC80}" sibTransId="{5012C1BE-9743-48BB-B171-D55260FFB168}"/>
    <dgm:cxn modelId="{5DC4D641-CBB9-42A0-87CA-0C86835942A6}" srcId="{1EE78039-AA0D-4411-A8BD-B0BDD1145374}" destId="{B11BB0F8-E065-4B4B-B5A8-A00EE3842D90}" srcOrd="0" destOrd="0" parTransId="{CD757774-880F-414F-B726-C30454261445}" sibTransId="{B7C19AB8-922E-4D1A-B73D-14DD435F5662}"/>
    <dgm:cxn modelId="{E1673915-1AF9-4195-A59B-190C6BB44221}" type="presOf" srcId="{C796893C-4373-435C-958E-AC2F900096B7}" destId="{95B7C9DD-1E12-4CC5-856C-C08A084E2122}" srcOrd="0" destOrd="1" presId="urn:microsoft.com/office/officeart/2005/8/layout/chevron2"/>
    <dgm:cxn modelId="{61AEF9AD-7BEE-4C86-A229-22CA8821ABBA}" srcId="{913030E0-20B7-4DEE-B574-12B8FDE8ACA1}" destId="{F7BBB5BE-AA75-4B19-9FD0-16B1E7C8D5F3}" srcOrd="1" destOrd="0" parTransId="{03663F02-B2E1-445C-9954-B0EE2A5D403A}" sibTransId="{693FF67E-A82C-43CB-8B7D-DFB31E3E222D}"/>
    <dgm:cxn modelId="{7EBB6463-6059-4436-B3BA-617BCED1829F}" type="presOf" srcId="{B11BB0F8-E065-4B4B-B5A8-A00EE3842D90}" destId="{8287F5F2-A555-4265-B7DB-9A6310CF70BD}" srcOrd="0" destOrd="0" presId="urn:microsoft.com/office/officeart/2005/8/layout/chevron2"/>
    <dgm:cxn modelId="{CA7FEA36-2247-49D9-9EC2-7934A6FFAB47}" type="presOf" srcId="{D52213B9-3685-4849-B3F9-8CECD5E0EDEA}" destId="{39CCA2D8-4312-4DC9-9C39-985783997534}" srcOrd="0" destOrd="0" presId="urn:microsoft.com/office/officeart/2005/8/layout/chevron2"/>
    <dgm:cxn modelId="{4FDFB47F-2945-4BBB-B653-9BF28981B772}" type="presOf" srcId="{F7BBB5BE-AA75-4B19-9FD0-16B1E7C8D5F3}" destId="{22E724E0-47B4-4B00-BF84-9BBBD055B948}" srcOrd="0" destOrd="0" presId="urn:microsoft.com/office/officeart/2005/8/layout/chevron2"/>
    <dgm:cxn modelId="{EF5D4448-D038-4531-8673-1E7B59C1A25C}" type="presOf" srcId="{913030E0-20B7-4DEE-B574-12B8FDE8ACA1}" destId="{03E8DD0F-2EA7-4EFC-B0D7-9A07D803F9EA}" srcOrd="0" destOrd="0" presId="urn:microsoft.com/office/officeart/2005/8/layout/chevron2"/>
    <dgm:cxn modelId="{BBC21215-DCAC-453B-82B1-95F05D4E94C5}" type="presOf" srcId="{3FFD8C8F-E732-4282-9663-B987BCFF262E}" destId="{95B7C9DD-1E12-4CC5-856C-C08A084E2122}" srcOrd="0" destOrd="2" presId="urn:microsoft.com/office/officeart/2005/8/layout/chevron2"/>
    <dgm:cxn modelId="{A8B3851F-68B7-408F-B3D5-CE7462B74866}" srcId="{913030E0-20B7-4DEE-B574-12B8FDE8ACA1}" destId="{8A8B3099-EEFB-4F53-9B39-C4B9BDC3EDFC}" srcOrd="0" destOrd="0" parTransId="{41E915D6-740B-4F23-B381-422F0DDD2AB4}" sibTransId="{7F0B946C-9A3B-49EE-AD2A-7545CCE9465A}"/>
    <dgm:cxn modelId="{19B02426-60A7-47B2-841B-43FB8460C710}" type="presOf" srcId="{75FE2DCE-B98A-4F50-BFB6-11B147C9F3FE}" destId="{95B7C9DD-1E12-4CC5-856C-C08A084E2122}" srcOrd="0" destOrd="3" presId="urn:microsoft.com/office/officeart/2005/8/layout/chevron2"/>
    <dgm:cxn modelId="{BF29508E-92CA-41E8-A055-F907822E6023}" type="presParOf" srcId="{03E8DD0F-2EA7-4EFC-B0D7-9A07D803F9EA}" destId="{1EC18EF4-AF26-4DDA-AC19-C02DFD5E85EF}" srcOrd="0" destOrd="0" presId="urn:microsoft.com/office/officeart/2005/8/layout/chevron2"/>
    <dgm:cxn modelId="{8C251963-1C0A-48C8-B878-DEDEECCEC95B}" type="presParOf" srcId="{1EC18EF4-AF26-4DDA-AC19-C02DFD5E85EF}" destId="{43A08459-5386-4DD9-9565-D16C5449B24A}" srcOrd="0" destOrd="0" presId="urn:microsoft.com/office/officeart/2005/8/layout/chevron2"/>
    <dgm:cxn modelId="{61AEA474-7ED5-4D65-88E2-1AC7ADE1AE68}" type="presParOf" srcId="{1EC18EF4-AF26-4DDA-AC19-C02DFD5E85EF}" destId="{95B7C9DD-1E12-4CC5-856C-C08A084E2122}" srcOrd="1" destOrd="0" presId="urn:microsoft.com/office/officeart/2005/8/layout/chevron2"/>
    <dgm:cxn modelId="{044747BB-786C-4164-A267-C3D21E272146}" type="presParOf" srcId="{03E8DD0F-2EA7-4EFC-B0D7-9A07D803F9EA}" destId="{A8324519-8758-4DB8-A806-95B7AC080A0D}" srcOrd="1" destOrd="0" presId="urn:microsoft.com/office/officeart/2005/8/layout/chevron2"/>
    <dgm:cxn modelId="{36DBCA6D-2AC6-41D6-8033-DA92C6D03452}" type="presParOf" srcId="{03E8DD0F-2EA7-4EFC-B0D7-9A07D803F9EA}" destId="{B2EA0452-6B4C-4C46-B37D-C473BE78D046}" srcOrd="2" destOrd="0" presId="urn:microsoft.com/office/officeart/2005/8/layout/chevron2"/>
    <dgm:cxn modelId="{682CD0AB-1644-47A1-B9EF-656701F26601}" type="presParOf" srcId="{B2EA0452-6B4C-4C46-B37D-C473BE78D046}" destId="{22E724E0-47B4-4B00-BF84-9BBBD055B948}" srcOrd="0" destOrd="0" presId="urn:microsoft.com/office/officeart/2005/8/layout/chevron2"/>
    <dgm:cxn modelId="{5784EF6A-AD4A-409B-8F61-48C6B165EFC2}" type="presParOf" srcId="{B2EA0452-6B4C-4C46-B37D-C473BE78D046}" destId="{39CCA2D8-4312-4DC9-9C39-985783997534}" srcOrd="1" destOrd="0" presId="urn:microsoft.com/office/officeart/2005/8/layout/chevron2"/>
    <dgm:cxn modelId="{A9B5FB7A-000A-4D67-905C-83E1192B504D}" type="presParOf" srcId="{03E8DD0F-2EA7-4EFC-B0D7-9A07D803F9EA}" destId="{14564A98-8368-4E60-B7D1-F987D5CCB745}" srcOrd="3" destOrd="0" presId="urn:microsoft.com/office/officeart/2005/8/layout/chevron2"/>
    <dgm:cxn modelId="{617164B9-B495-4D0A-8DF8-FF09632FFADB}" type="presParOf" srcId="{03E8DD0F-2EA7-4EFC-B0D7-9A07D803F9EA}" destId="{B6CB4423-2F90-46F1-97E8-6719F77277DE}" srcOrd="4" destOrd="0" presId="urn:microsoft.com/office/officeart/2005/8/layout/chevron2"/>
    <dgm:cxn modelId="{F8099EF0-F00D-4F75-820C-1CD95DFC2246}" type="presParOf" srcId="{B6CB4423-2F90-46F1-97E8-6719F77277DE}" destId="{89AFB6E4-9ED5-4934-88EC-B6FE5F5C67B4}" srcOrd="0" destOrd="0" presId="urn:microsoft.com/office/officeart/2005/8/layout/chevron2"/>
    <dgm:cxn modelId="{3F05E72E-EAC8-4F24-AF77-2CC3CF0C4B62}" type="presParOf" srcId="{B6CB4423-2F90-46F1-97E8-6719F77277DE}" destId="{8287F5F2-A555-4265-B7DB-9A6310CF70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A0FE3-3FB9-464C-94AE-C6D755640D1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FB2938D-54BE-4D89-B999-810151A9B70A}">
      <dgm:prSet phldrT="[Text]" custT="1"/>
      <dgm:spPr/>
      <dgm:t>
        <a:bodyPr/>
        <a:lstStyle/>
        <a:p>
          <a:pPr algn="ctr"/>
          <a:r>
            <a:rPr lang="en-US" sz="4000" dirty="0" smtClean="0"/>
            <a:t>RAI</a:t>
          </a:r>
          <a:endParaRPr lang="en-US" sz="4000" dirty="0"/>
        </a:p>
      </dgm:t>
    </dgm:pt>
    <dgm:pt modelId="{682B47BC-B307-4D97-8607-0BE83AC38B68}" type="parTrans" cxnId="{24C0161A-B261-40AA-9A6B-70ACA2F92638}">
      <dgm:prSet/>
      <dgm:spPr/>
      <dgm:t>
        <a:bodyPr/>
        <a:lstStyle/>
        <a:p>
          <a:pPr algn="l"/>
          <a:endParaRPr lang="en-US" sz="2000"/>
        </a:p>
      </dgm:t>
    </dgm:pt>
    <dgm:pt modelId="{353C0E1D-E62B-4B20-8F58-090BAA6C2D3C}" type="sibTrans" cxnId="{24C0161A-B261-40AA-9A6B-70ACA2F92638}">
      <dgm:prSet/>
      <dgm:spPr/>
      <dgm:t>
        <a:bodyPr/>
        <a:lstStyle/>
        <a:p>
          <a:pPr algn="l"/>
          <a:endParaRPr lang="en-US" sz="2000"/>
        </a:p>
      </dgm:t>
    </dgm:pt>
    <dgm:pt modelId="{6D802DF1-71B7-40C9-9E8F-011CFCA09924}">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β-Blockers are the primary adjunctive therapy to RAI, since they may be given anytime without compromising RAI therapy.</a:t>
          </a:r>
        </a:p>
        <a:p>
          <a:pPr algn="l" defTabSz="2133600">
            <a:lnSpc>
              <a:spcPct val="90000"/>
            </a:lnSpc>
            <a:spcBef>
              <a:spcPct val="0"/>
            </a:spcBef>
            <a:spcAft>
              <a:spcPct val="35000"/>
            </a:spcAft>
          </a:pPr>
          <a:endParaRPr lang="en-US" sz="2400" dirty="0"/>
        </a:p>
      </dgm:t>
    </dgm:pt>
    <dgm:pt modelId="{5580D022-E3B8-4C47-9009-584D1197C0E0}" type="parTrans" cxnId="{19D7457B-D4B3-4F39-AF63-513584D6E762}">
      <dgm:prSet/>
      <dgm:spPr/>
      <dgm:t>
        <a:bodyPr/>
        <a:lstStyle/>
        <a:p>
          <a:pPr algn="l"/>
          <a:endParaRPr lang="en-US" sz="2000"/>
        </a:p>
      </dgm:t>
    </dgm:pt>
    <dgm:pt modelId="{E5C0CCF9-6C0F-4933-A6D2-4AF571D9A04F}" type="sibTrans" cxnId="{19D7457B-D4B3-4F39-AF63-513584D6E762}">
      <dgm:prSet/>
      <dgm:spPr/>
      <dgm:t>
        <a:bodyPr/>
        <a:lstStyle/>
        <a:p>
          <a:pPr algn="l"/>
          <a:endParaRPr lang="en-US" sz="2000"/>
        </a:p>
      </dgm:t>
    </dgm:pt>
    <dgm:pt modelId="{42E03BBF-8B4F-4A31-976A-FA583969EDAD}">
      <dgm:prSet custT="1"/>
      <dgm:spPr/>
      <dgm:t>
        <a:bodyPr/>
        <a:lstStyle/>
        <a:p>
          <a:pPr algn="l"/>
          <a:r>
            <a:rPr lang="en-US" sz="2400" dirty="0" err="1" smtClean="0"/>
            <a:t>thionamides</a:t>
          </a:r>
          <a:r>
            <a:rPr lang="en-US" sz="2400" dirty="0" smtClean="0"/>
            <a:t> prior to RAI ablation because thyroid hormone levels will transiently increase after RAI treatment due to </a:t>
          </a:r>
          <a:r>
            <a:rPr lang="en-US" sz="2400" b="1" dirty="0" smtClean="0"/>
            <a:t>release of preformed thyroid hormone</a:t>
          </a:r>
          <a:r>
            <a:rPr lang="en-US" sz="2400" dirty="0" smtClean="0"/>
            <a:t>.</a:t>
          </a:r>
          <a:endParaRPr lang="en-US" sz="2400" dirty="0"/>
        </a:p>
      </dgm:t>
    </dgm:pt>
    <dgm:pt modelId="{EFC08862-4A66-40CE-9879-B534E65EF5A2}" type="parTrans" cxnId="{8D3FEC62-9839-44CC-8D2D-E7E7CC02DE8B}">
      <dgm:prSet/>
      <dgm:spPr/>
      <dgm:t>
        <a:bodyPr/>
        <a:lstStyle/>
        <a:p>
          <a:pPr algn="l"/>
          <a:endParaRPr lang="en-US" sz="2000"/>
        </a:p>
      </dgm:t>
    </dgm:pt>
    <dgm:pt modelId="{118C4FA2-1736-43F3-BBA8-765256B81BAD}" type="sibTrans" cxnId="{8D3FEC62-9839-44CC-8D2D-E7E7CC02DE8B}">
      <dgm:prSet/>
      <dgm:spPr/>
      <dgm:t>
        <a:bodyPr/>
        <a:lstStyle/>
        <a:p>
          <a:pPr algn="l"/>
          <a:endParaRPr lang="en-US" sz="2000"/>
        </a:p>
      </dgm:t>
    </dgm:pt>
    <dgm:pt modelId="{ECCD51C4-474E-4DAA-AE41-B64A3FA3D90C}">
      <dgm:prSet custT="1"/>
      <dgm:spPr/>
      <dgm:t>
        <a:bodyPr/>
        <a:lstStyle/>
        <a:p>
          <a:pPr algn="l"/>
          <a:r>
            <a:rPr lang="en-US" sz="2400" dirty="0" smtClean="0"/>
            <a:t>iodides should be given 3 to 7 days after RAI to prevent interference with the uptake of RAI in the thyroid gland.</a:t>
          </a:r>
          <a:endParaRPr lang="en-US" sz="2400" dirty="0"/>
        </a:p>
      </dgm:t>
    </dgm:pt>
    <dgm:pt modelId="{ECB19F69-1E95-4B6B-B14C-ECB4C8AB4ABB}" type="parTrans" cxnId="{1CEC8D65-18E4-4451-AF08-6EBEFDC98156}">
      <dgm:prSet/>
      <dgm:spPr/>
      <dgm:t>
        <a:bodyPr/>
        <a:lstStyle/>
        <a:p>
          <a:pPr algn="l"/>
          <a:endParaRPr lang="en-US" sz="2000"/>
        </a:p>
      </dgm:t>
    </dgm:pt>
    <dgm:pt modelId="{C8BA9E41-813C-442A-99C9-C706433FADB0}" type="sibTrans" cxnId="{1CEC8D65-18E4-4451-AF08-6EBEFDC98156}">
      <dgm:prSet/>
      <dgm:spPr/>
      <dgm:t>
        <a:bodyPr/>
        <a:lstStyle/>
        <a:p>
          <a:pPr algn="l"/>
          <a:endParaRPr lang="en-US" sz="2000"/>
        </a:p>
      </dgm:t>
    </dgm:pt>
    <dgm:pt modelId="{222CC39E-1F45-47AD-9387-BCD3A4CD3220}" type="pres">
      <dgm:prSet presAssocID="{A0AA0FE3-3FB9-464C-94AE-C6D755640D17}" presName="diagram" presStyleCnt="0">
        <dgm:presLayoutVars>
          <dgm:chPref val="1"/>
          <dgm:dir/>
          <dgm:animOne val="branch"/>
          <dgm:animLvl val="lvl"/>
          <dgm:resizeHandles/>
        </dgm:presLayoutVars>
      </dgm:prSet>
      <dgm:spPr/>
      <dgm:t>
        <a:bodyPr/>
        <a:lstStyle/>
        <a:p>
          <a:endParaRPr lang="en-US"/>
        </a:p>
      </dgm:t>
    </dgm:pt>
    <dgm:pt modelId="{A7A3633E-CA03-481A-BC08-8F830F86EAF2}" type="pres">
      <dgm:prSet presAssocID="{3FB2938D-54BE-4D89-B999-810151A9B70A}" presName="root" presStyleCnt="0"/>
      <dgm:spPr/>
    </dgm:pt>
    <dgm:pt modelId="{C75CF735-B6BC-4DE7-B6C7-42307F99AA49}" type="pres">
      <dgm:prSet presAssocID="{3FB2938D-54BE-4D89-B999-810151A9B70A}" presName="rootComposite" presStyleCnt="0"/>
      <dgm:spPr/>
    </dgm:pt>
    <dgm:pt modelId="{7E0E347C-43E3-403B-82CF-6378DA15D8B8}" type="pres">
      <dgm:prSet presAssocID="{3FB2938D-54BE-4D89-B999-810151A9B70A}" presName="rootText" presStyleLbl="node1" presStyleIdx="0" presStyleCnt="1"/>
      <dgm:spPr/>
      <dgm:t>
        <a:bodyPr/>
        <a:lstStyle/>
        <a:p>
          <a:endParaRPr lang="en-US"/>
        </a:p>
      </dgm:t>
    </dgm:pt>
    <dgm:pt modelId="{BC94B614-BC12-47BD-81AF-EC714C34376A}" type="pres">
      <dgm:prSet presAssocID="{3FB2938D-54BE-4D89-B999-810151A9B70A}" presName="rootConnector" presStyleLbl="node1" presStyleIdx="0" presStyleCnt="1"/>
      <dgm:spPr/>
      <dgm:t>
        <a:bodyPr/>
        <a:lstStyle/>
        <a:p>
          <a:endParaRPr lang="en-US"/>
        </a:p>
      </dgm:t>
    </dgm:pt>
    <dgm:pt modelId="{24E47184-3C7C-4ADC-B192-96D7C9CF4A32}" type="pres">
      <dgm:prSet presAssocID="{3FB2938D-54BE-4D89-B999-810151A9B70A}" presName="childShape" presStyleCnt="0"/>
      <dgm:spPr/>
    </dgm:pt>
    <dgm:pt modelId="{DF002CA7-597D-4876-BBEB-6714D6E5645A}" type="pres">
      <dgm:prSet presAssocID="{EFC08862-4A66-40CE-9879-B534E65EF5A2}" presName="Name13" presStyleLbl="parChTrans1D2" presStyleIdx="0" presStyleCnt="3"/>
      <dgm:spPr/>
      <dgm:t>
        <a:bodyPr/>
        <a:lstStyle/>
        <a:p>
          <a:endParaRPr lang="en-US"/>
        </a:p>
      </dgm:t>
    </dgm:pt>
    <dgm:pt modelId="{79947C67-F875-45B9-B586-999ACE058584}" type="pres">
      <dgm:prSet presAssocID="{42E03BBF-8B4F-4A31-976A-FA583969EDAD}" presName="childText" presStyleLbl="bgAcc1" presStyleIdx="0" presStyleCnt="3" custScaleX="651218" custScaleY="144627">
        <dgm:presLayoutVars>
          <dgm:bulletEnabled val="1"/>
        </dgm:presLayoutVars>
      </dgm:prSet>
      <dgm:spPr/>
      <dgm:t>
        <a:bodyPr/>
        <a:lstStyle/>
        <a:p>
          <a:endParaRPr lang="en-US"/>
        </a:p>
      </dgm:t>
    </dgm:pt>
    <dgm:pt modelId="{30D30349-19EE-48CA-8666-001E6B1D7652}" type="pres">
      <dgm:prSet presAssocID="{5580D022-E3B8-4C47-9009-584D1197C0E0}" presName="Name13" presStyleLbl="parChTrans1D2" presStyleIdx="1" presStyleCnt="3"/>
      <dgm:spPr/>
      <dgm:t>
        <a:bodyPr/>
        <a:lstStyle/>
        <a:p>
          <a:endParaRPr lang="en-US"/>
        </a:p>
      </dgm:t>
    </dgm:pt>
    <dgm:pt modelId="{85E503DC-9FE3-47BE-B291-F3C8B7120042}" type="pres">
      <dgm:prSet presAssocID="{6D802DF1-71B7-40C9-9E8F-011CFCA09924}" presName="childText" presStyleLbl="bgAcc1" presStyleIdx="1" presStyleCnt="3" custScaleX="648065" custScaleY="141405">
        <dgm:presLayoutVars>
          <dgm:bulletEnabled val="1"/>
        </dgm:presLayoutVars>
      </dgm:prSet>
      <dgm:spPr/>
      <dgm:t>
        <a:bodyPr/>
        <a:lstStyle/>
        <a:p>
          <a:endParaRPr lang="en-US"/>
        </a:p>
      </dgm:t>
    </dgm:pt>
    <dgm:pt modelId="{9DB157EB-A6F1-4BD1-B1C6-5FFC7DD65590}" type="pres">
      <dgm:prSet presAssocID="{ECB19F69-1E95-4B6B-B14C-ECB4C8AB4ABB}" presName="Name13" presStyleLbl="parChTrans1D2" presStyleIdx="2" presStyleCnt="3"/>
      <dgm:spPr/>
      <dgm:t>
        <a:bodyPr/>
        <a:lstStyle/>
        <a:p>
          <a:endParaRPr lang="en-US"/>
        </a:p>
      </dgm:t>
    </dgm:pt>
    <dgm:pt modelId="{3977F7F4-5256-405B-BBBE-00E9F17E1217}" type="pres">
      <dgm:prSet presAssocID="{ECCD51C4-474E-4DAA-AE41-B64A3FA3D90C}" presName="childText" presStyleLbl="bgAcc1" presStyleIdx="2" presStyleCnt="3" custScaleX="654731">
        <dgm:presLayoutVars>
          <dgm:bulletEnabled val="1"/>
        </dgm:presLayoutVars>
      </dgm:prSet>
      <dgm:spPr/>
      <dgm:t>
        <a:bodyPr/>
        <a:lstStyle/>
        <a:p>
          <a:endParaRPr lang="en-US"/>
        </a:p>
      </dgm:t>
    </dgm:pt>
  </dgm:ptLst>
  <dgm:cxnLst>
    <dgm:cxn modelId="{19D7457B-D4B3-4F39-AF63-513584D6E762}" srcId="{3FB2938D-54BE-4D89-B999-810151A9B70A}" destId="{6D802DF1-71B7-40C9-9E8F-011CFCA09924}" srcOrd="1" destOrd="0" parTransId="{5580D022-E3B8-4C47-9009-584D1197C0E0}" sibTransId="{E5C0CCF9-6C0F-4933-A6D2-4AF571D9A04F}"/>
    <dgm:cxn modelId="{4B4C262C-DBC2-4CB5-A318-70251795065F}" type="presOf" srcId="{A0AA0FE3-3FB9-464C-94AE-C6D755640D17}" destId="{222CC39E-1F45-47AD-9387-BCD3A4CD3220}" srcOrd="0" destOrd="0" presId="urn:microsoft.com/office/officeart/2005/8/layout/hierarchy3"/>
    <dgm:cxn modelId="{52E61BEE-C64B-4F08-BD95-05CF913AA9DB}" type="presOf" srcId="{ECCD51C4-474E-4DAA-AE41-B64A3FA3D90C}" destId="{3977F7F4-5256-405B-BBBE-00E9F17E1217}" srcOrd="0" destOrd="0" presId="urn:microsoft.com/office/officeart/2005/8/layout/hierarchy3"/>
    <dgm:cxn modelId="{62B833AD-A8BE-4499-BA88-67B1B49EAD76}" type="presOf" srcId="{6D802DF1-71B7-40C9-9E8F-011CFCA09924}" destId="{85E503DC-9FE3-47BE-B291-F3C8B7120042}" srcOrd="0" destOrd="0" presId="urn:microsoft.com/office/officeart/2005/8/layout/hierarchy3"/>
    <dgm:cxn modelId="{1CEC8D65-18E4-4451-AF08-6EBEFDC98156}" srcId="{3FB2938D-54BE-4D89-B999-810151A9B70A}" destId="{ECCD51C4-474E-4DAA-AE41-B64A3FA3D90C}" srcOrd="2" destOrd="0" parTransId="{ECB19F69-1E95-4B6B-B14C-ECB4C8AB4ABB}" sibTransId="{C8BA9E41-813C-442A-99C9-C706433FADB0}"/>
    <dgm:cxn modelId="{29210F25-C036-4C12-A7E9-71F975840BDB}" type="presOf" srcId="{3FB2938D-54BE-4D89-B999-810151A9B70A}" destId="{BC94B614-BC12-47BD-81AF-EC714C34376A}" srcOrd="1" destOrd="0" presId="urn:microsoft.com/office/officeart/2005/8/layout/hierarchy3"/>
    <dgm:cxn modelId="{EDC4D96F-B369-4AD6-8EA9-D13DF61965C6}" type="presOf" srcId="{EFC08862-4A66-40CE-9879-B534E65EF5A2}" destId="{DF002CA7-597D-4876-BBEB-6714D6E5645A}" srcOrd="0" destOrd="0" presId="urn:microsoft.com/office/officeart/2005/8/layout/hierarchy3"/>
    <dgm:cxn modelId="{24C0161A-B261-40AA-9A6B-70ACA2F92638}" srcId="{A0AA0FE3-3FB9-464C-94AE-C6D755640D17}" destId="{3FB2938D-54BE-4D89-B999-810151A9B70A}" srcOrd="0" destOrd="0" parTransId="{682B47BC-B307-4D97-8607-0BE83AC38B68}" sibTransId="{353C0E1D-E62B-4B20-8F58-090BAA6C2D3C}"/>
    <dgm:cxn modelId="{F7ED1C81-9F50-4DC5-AC83-3EEFA2289D72}" type="presOf" srcId="{ECB19F69-1E95-4B6B-B14C-ECB4C8AB4ABB}" destId="{9DB157EB-A6F1-4BD1-B1C6-5FFC7DD65590}" srcOrd="0" destOrd="0" presId="urn:microsoft.com/office/officeart/2005/8/layout/hierarchy3"/>
    <dgm:cxn modelId="{9832E254-8747-463D-B3C6-F105821F9CA9}" type="presOf" srcId="{42E03BBF-8B4F-4A31-976A-FA583969EDAD}" destId="{79947C67-F875-45B9-B586-999ACE058584}" srcOrd="0" destOrd="0" presId="urn:microsoft.com/office/officeart/2005/8/layout/hierarchy3"/>
    <dgm:cxn modelId="{8D3FEC62-9839-44CC-8D2D-E7E7CC02DE8B}" srcId="{3FB2938D-54BE-4D89-B999-810151A9B70A}" destId="{42E03BBF-8B4F-4A31-976A-FA583969EDAD}" srcOrd="0" destOrd="0" parTransId="{EFC08862-4A66-40CE-9879-B534E65EF5A2}" sibTransId="{118C4FA2-1736-43F3-BBA8-765256B81BAD}"/>
    <dgm:cxn modelId="{6494A79A-0467-4039-96B1-3E72C539F5D7}" type="presOf" srcId="{3FB2938D-54BE-4D89-B999-810151A9B70A}" destId="{7E0E347C-43E3-403B-82CF-6378DA15D8B8}" srcOrd="0" destOrd="0" presId="urn:microsoft.com/office/officeart/2005/8/layout/hierarchy3"/>
    <dgm:cxn modelId="{D18FB14D-951F-4ED1-82FB-7F13024DE53E}" type="presOf" srcId="{5580D022-E3B8-4C47-9009-584D1197C0E0}" destId="{30D30349-19EE-48CA-8666-001E6B1D7652}" srcOrd="0" destOrd="0" presId="urn:microsoft.com/office/officeart/2005/8/layout/hierarchy3"/>
    <dgm:cxn modelId="{CD66983B-1C0E-4BD1-8196-09DBCAC1ABC7}" type="presParOf" srcId="{222CC39E-1F45-47AD-9387-BCD3A4CD3220}" destId="{A7A3633E-CA03-481A-BC08-8F830F86EAF2}" srcOrd="0" destOrd="0" presId="urn:microsoft.com/office/officeart/2005/8/layout/hierarchy3"/>
    <dgm:cxn modelId="{03FDE22A-F9B8-4B93-A8D6-C20040B6003D}" type="presParOf" srcId="{A7A3633E-CA03-481A-BC08-8F830F86EAF2}" destId="{C75CF735-B6BC-4DE7-B6C7-42307F99AA49}" srcOrd="0" destOrd="0" presId="urn:microsoft.com/office/officeart/2005/8/layout/hierarchy3"/>
    <dgm:cxn modelId="{42C760EA-FCB0-4749-A862-F0DE619729E9}" type="presParOf" srcId="{C75CF735-B6BC-4DE7-B6C7-42307F99AA49}" destId="{7E0E347C-43E3-403B-82CF-6378DA15D8B8}" srcOrd="0" destOrd="0" presId="urn:microsoft.com/office/officeart/2005/8/layout/hierarchy3"/>
    <dgm:cxn modelId="{D359644B-FCC4-4166-A925-6207EAC84ACB}" type="presParOf" srcId="{C75CF735-B6BC-4DE7-B6C7-42307F99AA49}" destId="{BC94B614-BC12-47BD-81AF-EC714C34376A}" srcOrd="1" destOrd="0" presId="urn:microsoft.com/office/officeart/2005/8/layout/hierarchy3"/>
    <dgm:cxn modelId="{11B92947-B35B-4B08-977A-DCE9CAE1D092}" type="presParOf" srcId="{A7A3633E-CA03-481A-BC08-8F830F86EAF2}" destId="{24E47184-3C7C-4ADC-B192-96D7C9CF4A32}" srcOrd="1" destOrd="0" presId="urn:microsoft.com/office/officeart/2005/8/layout/hierarchy3"/>
    <dgm:cxn modelId="{B2F73144-B14D-4914-A4E3-D944E3666AE0}" type="presParOf" srcId="{24E47184-3C7C-4ADC-B192-96D7C9CF4A32}" destId="{DF002CA7-597D-4876-BBEB-6714D6E5645A}" srcOrd="0" destOrd="0" presId="urn:microsoft.com/office/officeart/2005/8/layout/hierarchy3"/>
    <dgm:cxn modelId="{207038F5-6154-4577-8FA6-08DC7A9D28FB}" type="presParOf" srcId="{24E47184-3C7C-4ADC-B192-96D7C9CF4A32}" destId="{79947C67-F875-45B9-B586-999ACE058584}" srcOrd="1" destOrd="0" presId="urn:microsoft.com/office/officeart/2005/8/layout/hierarchy3"/>
    <dgm:cxn modelId="{AEDC0197-4E73-4895-A3D4-EC63C725BBD2}" type="presParOf" srcId="{24E47184-3C7C-4ADC-B192-96D7C9CF4A32}" destId="{30D30349-19EE-48CA-8666-001E6B1D7652}" srcOrd="2" destOrd="0" presId="urn:microsoft.com/office/officeart/2005/8/layout/hierarchy3"/>
    <dgm:cxn modelId="{50C5A386-9C4B-4637-ACD4-A2A15EF47B4C}" type="presParOf" srcId="{24E47184-3C7C-4ADC-B192-96D7C9CF4A32}" destId="{85E503DC-9FE3-47BE-B291-F3C8B7120042}" srcOrd="3" destOrd="0" presId="urn:microsoft.com/office/officeart/2005/8/layout/hierarchy3"/>
    <dgm:cxn modelId="{93E807C0-135C-4C48-9BB4-C58191370C3B}" type="presParOf" srcId="{24E47184-3C7C-4ADC-B192-96D7C9CF4A32}" destId="{9DB157EB-A6F1-4BD1-B1C6-5FFC7DD65590}" srcOrd="4" destOrd="0" presId="urn:microsoft.com/office/officeart/2005/8/layout/hierarchy3"/>
    <dgm:cxn modelId="{88551F1D-622F-4D2F-A920-C2A84D2300AE}" type="presParOf" srcId="{24E47184-3C7C-4ADC-B192-96D7C9CF4A32}" destId="{3977F7F4-5256-405B-BBBE-00E9F17E121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6D529-A43A-4344-9AB2-8AE2E652117E}" type="datetimeFigureOut">
              <a:rPr lang="en-US" smtClean="0"/>
              <a:t>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91104-75E0-456E-90DF-804A275048BD}" type="slidenum">
              <a:rPr lang="en-US" smtClean="0"/>
              <a:t>‹#›</a:t>
            </a:fld>
            <a:endParaRPr lang="en-US"/>
          </a:p>
        </p:txBody>
      </p:sp>
    </p:spTree>
    <p:extLst>
      <p:ext uri="{BB962C8B-B14F-4D97-AF65-F5344CB8AC3E}">
        <p14:creationId xmlns:p14="http://schemas.microsoft.com/office/powerpoint/2010/main" val="341311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ki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91104-75E0-456E-90DF-804A275048BD}" type="slidenum">
              <a:rPr lang="en-US" smtClean="0"/>
              <a:t>9</a:t>
            </a:fld>
            <a:endParaRPr lang="en-US"/>
          </a:p>
        </p:txBody>
      </p:sp>
    </p:spTree>
    <p:extLst>
      <p:ext uri="{BB962C8B-B14F-4D97-AF65-F5344CB8AC3E}">
        <p14:creationId xmlns:p14="http://schemas.microsoft.com/office/powerpoint/2010/main" val="30716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waxy, discolored induration of the </a:t>
            </a:r>
            <a:r>
              <a:rPr lang="en-US" dirty="0" smtClean="0">
                <a:hlinkClick r:id="rId3" tooltip="Skin"/>
              </a:rPr>
              <a:t>skin</a:t>
            </a:r>
            <a:r>
              <a:rPr lang="en-US" dirty="0" smtClean="0"/>
              <a:t>, </a:t>
            </a:r>
            <a:r>
              <a:rPr lang="en-US" dirty="0" err="1" smtClean="0"/>
              <a:t>acropachy</a:t>
            </a:r>
            <a:r>
              <a:rPr lang="en-US" dirty="0" smtClean="0"/>
              <a:t>: soft-tissue swelling of the hands and clubbing of the fingers. </a:t>
            </a:r>
            <a:r>
              <a:rPr lang="en-US" sz="1200" dirty="0" smtClean="0">
                <a:solidFill>
                  <a:prstClr val="black"/>
                </a:solidFill>
                <a:latin typeface="Perpetua"/>
                <a:cs typeface="+mn-cs"/>
              </a:rPr>
              <a:t>Facial appearance in Graves’ disease; lid retraction, </a:t>
            </a:r>
            <a:r>
              <a:rPr lang="en-US" sz="1200" dirty="0" err="1" smtClean="0">
                <a:solidFill>
                  <a:prstClr val="black"/>
                </a:solidFill>
                <a:latin typeface="Perpetua"/>
                <a:cs typeface="+mn-cs"/>
              </a:rPr>
              <a:t>periorbital</a:t>
            </a:r>
            <a:r>
              <a:rPr lang="en-US" sz="1200" dirty="0" smtClean="0">
                <a:solidFill>
                  <a:prstClr val="black"/>
                </a:solidFill>
                <a:latin typeface="Perpetua"/>
                <a:cs typeface="+mn-cs"/>
              </a:rPr>
              <a:t> edema, and </a:t>
            </a:r>
            <a:r>
              <a:rPr lang="en-US" sz="1200" dirty="0" err="1" smtClean="0">
                <a:solidFill>
                  <a:prstClr val="black"/>
                </a:solidFill>
                <a:latin typeface="Perpetua"/>
                <a:cs typeface="+mn-cs"/>
              </a:rPr>
              <a:t>proptosis</a:t>
            </a:r>
            <a:r>
              <a:rPr lang="en-US" sz="1200" dirty="0" smtClean="0">
                <a:solidFill>
                  <a:prstClr val="black"/>
                </a:solidFill>
                <a:latin typeface="Perpetua"/>
                <a:cs typeface="+mn-cs"/>
              </a:rPr>
              <a:t> are marked.</a:t>
            </a:r>
            <a:endParaRPr lang="en-US" dirty="0"/>
          </a:p>
        </p:txBody>
      </p:sp>
      <p:sp>
        <p:nvSpPr>
          <p:cNvPr id="4" name="Slide Number Placeholder 3"/>
          <p:cNvSpPr>
            <a:spLocks noGrp="1"/>
          </p:cNvSpPr>
          <p:nvPr>
            <p:ph type="sldNum" sz="quarter" idx="10"/>
          </p:nvPr>
        </p:nvSpPr>
        <p:spPr/>
        <p:txBody>
          <a:bodyPr/>
          <a:lstStyle/>
          <a:p>
            <a:fld id="{75491104-75E0-456E-90DF-804A275048BD}" type="slidenum">
              <a:rPr lang="en-US" smtClean="0"/>
              <a:t>10</a:t>
            </a:fld>
            <a:endParaRPr lang="en-US"/>
          </a:p>
        </p:txBody>
      </p:sp>
    </p:spTree>
    <p:extLst>
      <p:ext uri="{BB962C8B-B14F-4D97-AF65-F5344CB8AC3E}">
        <p14:creationId xmlns:p14="http://schemas.microsoft.com/office/powerpoint/2010/main" val="30716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B4FE2E29-7B5B-46E7-B220-64C30B7225C5}"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6802F9-F31B-4678-B644-268B21E7097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5CA2E0-289E-47F3-9F9F-249C7C34222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56406E-22E8-44F9-B3D3-33C8ADA53D20}"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1FE8B9CE-C60C-4B41-A36D-59AEBAD49ED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C558EC-70C5-452B-95AA-B0362EA63BDF}"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94428C-DD8C-45AA-B0FC-FD3CC055C94E}"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96F8B66-99B0-4A13-B2BE-8B0BE4D974E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08E9FB-E2E4-45D8-8C69-F7E16D9D418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16C52A-3F55-4E13-9192-A916A90E8A3C}"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7DF60F7E-5C49-4385-85E4-9B30A89D7279}"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145963AC-EC8F-4EF9-8EA6-7CAE33E3F46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752600"/>
            <a:ext cx="6781800" cy="1015663"/>
          </a:xfrm>
          <a:prstGeom prst="rect">
            <a:avLst/>
          </a:prstGeom>
          <a:noFill/>
        </p:spPr>
        <p:txBody>
          <a:bodyPr wrap="square" rtlCol="0">
            <a:spAutoFit/>
          </a:bodyPr>
          <a:lstStyle/>
          <a:p>
            <a:r>
              <a:rPr lang="en-US" sz="6000" b="1" dirty="0" smtClean="0"/>
              <a:t>Thyroid Disorders</a:t>
            </a:r>
            <a:endParaRPr lang="en-US" sz="6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39433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05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152400"/>
            <a:ext cx="7772400" cy="609600"/>
          </a:xfrm>
          <a:solidFill>
            <a:srgbClr val="FFC000"/>
          </a:solidFill>
        </p:spPr>
        <p:txBody>
          <a:bodyPr>
            <a:normAutofit fontScale="90000"/>
          </a:bodyPr>
          <a:lstStyle/>
          <a:p>
            <a:pPr algn="ctr"/>
            <a:r>
              <a:rPr lang="en-US" dirty="0">
                <a:solidFill>
                  <a:schemeClr val="tx1"/>
                </a:solidFill>
              </a:rPr>
              <a:t>CLINICAL PRESENTATION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7128"/>
            <a:ext cx="1852046" cy="16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257800"/>
            <a:ext cx="1852046"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046" y="3386978"/>
            <a:ext cx="3948753" cy="188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799" y="762000"/>
            <a:ext cx="8516143" cy="2677656"/>
          </a:xfrm>
          <a:prstGeom prst="rect">
            <a:avLst/>
          </a:prstGeom>
        </p:spPr>
        <p:txBody>
          <a:bodyPr wrap="square">
            <a:spAutoFit/>
          </a:bodyPr>
          <a:lstStyle/>
          <a:p>
            <a:pPr marL="342900" indent="-342900" algn="l">
              <a:buFont typeface="Arial" pitchFamily="34" charset="0"/>
              <a:buChar char="•"/>
            </a:pPr>
            <a:r>
              <a:rPr lang="en-US" sz="2400" dirty="0">
                <a:solidFill>
                  <a:prstClr val="black"/>
                </a:solidFill>
                <a:latin typeface="Perpetua"/>
                <a:cs typeface="+mn-cs"/>
              </a:rPr>
              <a:t>Graves’ disease is manifested by hyperthyroidism, diffuse thyroid </a:t>
            </a:r>
            <a:r>
              <a:rPr lang="en-US" sz="2400" dirty="0" smtClean="0">
                <a:solidFill>
                  <a:prstClr val="black"/>
                </a:solidFill>
                <a:latin typeface="Perpetua"/>
                <a:cs typeface="+mn-cs"/>
              </a:rPr>
              <a:t>enlargement (</a:t>
            </a:r>
            <a:r>
              <a:rPr lang="en-US" sz="2400" dirty="0">
                <a:solidFill>
                  <a:prstClr val="black"/>
                </a:solidFill>
                <a:latin typeface="Perpetua"/>
                <a:cs typeface="+mn-cs"/>
              </a:rPr>
              <a:t>two to </a:t>
            </a:r>
            <a:r>
              <a:rPr lang="en-US" sz="2400" dirty="0" smtClean="0">
                <a:solidFill>
                  <a:prstClr val="black"/>
                </a:solidFill>
                <a:latin typeface="Perpetua"/>
                <a:cs typeface="+mn-cs"/>
              </a:rPr>
              <a:t>three times </a:t>
            </a:r>
            <a:r>
              <a:rPr lang="en-US" sz="2400" dirty="0">
                <a:solidFill>
                  <a:prstClr val="black"/>
                </a:solidFill>
                <a:latin typeface="Perpetua"/>
                <a:cs typeface="+mn-cs"/>
              </a:rPr>
              <a:t>the normal size), and the </a:t>
            </a:r>
            <a:r>
              <a:rPr lang="en-US" sz="2400" dirty="0" err="1">
                <a:solidFill>
                  <a:prstClr val="black"/>
                </a:solidFill>
                <a:latin typeface="Perpetua"/>
                <a:cs typeface="+mn-cs"/>
              </a:rPr>
              <a:t>extrathyroidal</a:t>
            </a:r>
            <a:r>
              <a:rPr lang="en-US" sz="2400" dirty="0">
                <a:solidFill>
                  <a:prstClr val="black"/>
                </a:solidFill>
                <a:latin typeface="Perpetua"/>
                <a:cs typeface="+mn-cs"/>
              </a:rPr>
              <a:t> findings of exophthalmos, and, less commonly, pretibial myxedema, and thyroid </a:t>
            </a:r>
            <a:r>
              <a:rPr lang="en-US" sz="2400" dirty="0" err="1">
                <a:solidFill>
                  <a:prstClr val="black"/>
                </a:solidFill>
                <a:latin typeface="Perpetua"/>
                <a:cs typeface="+mn-cs"/>
              </a:rPr>
              <a:t>acropachy</a:t>
            </a:r>
            <a:r>
              <a:rPr lang="en-US" sz="2400" dirty="0">
                <a:solidFill>
                  <a:prstClr val="black"/>
                </a:solidFill>
                <a:latin typeface="Perpetua"/>
                <a:cs typeface="+mn-cs"/>
              </a:rPr>
              <a:t>. </a:t>
            </a:r>
            <a:r>
              <a:rPr lang="en-US" sz="2400" dirty="0" smtClean="0">
                <a:solidFill>
                  <a:prstClr val="black"/>
                </a:solidFill>
                <a:latin typeface="Perpetua"/>
                <a:cs typeface="+mn-cs"/>
              </a:rPr>
              <a:t> </a:t>
            </a:r>
          </a:p>
          <a:p>
            <a:pPr marL="342900" indent="-342900" algn="l">
              <a:buFont typeface="Arial" pitchFamily="34" charset="0"/>
              <a:buChar char="•"/>
            </a:pPr>
            <a:r>
              <a:rPr lang="en-US" sz="2400" dirty="0">
                <a:solidFill>
                  <a:prstClr val="black"/>
                </a:solidFill>
                <a:latin typeface="Perpetua"/>
              </a:rPr>
              <a:t>An important clinical feature of Graves’ disease is the occurrence of </a:t>
            </a:r>
            <a:r>
              <a:rPr lang="en-US" sz="2400" b="1" dirty="0">
                <a:solidFill>
                  <a:srgbClr val="FF0000"/>
                </a:solidFill>
                <a:latin typeface="Perpetua"/>
              </a:rPr>
              <a:t>spontaneous </a:t>
            </a:r>
            <a:r>
              <a:rPr lang="en-US" sz="2400" b="1" dirty="0" smtClean="0">
                <a:solidFill>
                  <a:srgbClr val="FF0000"/>
                </a:solidFill>
                <a:latin typeface="Perpetua"/>
              </a:rPr>
              <a:t>remissions (uncommon). </a:t>
            </a:r>
            <a:r>
              <a:rPr lang="en-US" sz="2400" dirty="0">
                <a:solidFill>
                  <a:prstClr val="black"/>
                </a:solidFill>
                <a:latin typeface="Perpetua"/>
              </a:rPr>
              <a:t>The abnormalities in </a:t>
            </a:r>
            <a:r>
              <a:rPr lang="en-US" sz="2400" dirty="0" err="1">
                <a:solidFill>
                  <a:prstClr val="black"/>
                </a:solidFill>
                <a:latin typeface="Perpetua"/>
              </a:rPr>
              <a:t>TSAb</a:t>
            </a:r>
            <a:r>
              <a:rPr lang="en-US" sz="2400" dirty="0">
                <a:solidFill>
                  <a:prstClr val="black"/>
                </a:solidFill>
                <a:latin typeface="Perpetua"/>
              </a:rPr>
              <a:t> production may decrease or disappear over time in many patients.</a:t>
            </a:r>
            <a:endParaRPr lang="en-US" sz="2400" dirty="0">
              <a:solidFill>
                <a:prstClr val="black"/>
              </a:solidFill>
              <a:latin typeface="Perpetua"/>
              <a:cs typeface="+mn-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408" y="3439656"/>
            <a:ext cx="2475462" cy="324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047" y="5257800"/>
            <a:ext cx="4082895" cy="144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346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152400"/>
            <a:ext cx="3429000" cy="762000"/>
          </a:xfrm>
          <a:solidFill>
            <a:srgbClr val="FFC000"/>
          </a:solidFill>
        </p:spPr>
        <p:txBody>
          <a:bodyPr>
            <a:normAutofit fontScale="90000"/>
          </a:bodyPr>
          <a:lstStyle/>
          <a:p>
            <a:pPr marL="0" marR="0" algn="ctr">
              <a:lnSpc>
                <a:spcPct val="150000"/>
              </a:lnSpc>
              <a:spcBef>
                <a:spcPts val="0"/>
              </a:spcBef>
              <a:spcAft>
                <a:spcPts val="0"/>
              </a:spcAft>
            </a:pPr>
            <a:r>
              <a:rPr lang="en-US" dirty="0">
                <a:solidFill>
                  <a:schemeClr val="tx1"/>
                </a:solidFill>
                <a:latin typeface="Times New Roman"/>
                <a:ea typeface="Calibri"/>
                <a:cs typeface="Arial"/>
              </a:rPr>
              <a:t>DIAGNOSIS</a:t>
            </a:r>
            <a:endParaRPr lang="en-US" dirty="0">
              <a:solidFill>
                <a:schemeClr val="tx1"/>
              </a:solidFill>
              <a:effectLst/>
              <a:latin typeface="Calibri"/>
              <a:ea typeface="Calibri"/>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56" y="914400"/>
            <a:ext cx="8686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580" y="3105928"/>
            <a:ext cx="5910019" cy="3416320"/>
          </a:xfrm>
          <a:prstGeom prst="rect">
            <a:avLst/>
          </a:prstGeom>
        </p:spPr>
        <p:txBody>
          <a:bodyPr wrap="square">
            <a:spAutoFit/>
          </a:bodyPr>
          <a:lstStyle/>
          <a:p>
            <a:pPr marL="274320" lvl="0" indent="-274320" algn="l" fontAlgn="auto">
              <a:spcBef>
                <a:spcPts val="580"/>
              </a:spcBef>
              <a:spcAft>
                <a:spcPts val="0"/>
              </a:spcAft>
              <a:buClr>
                <a:srgbClr val="D34817"/>
              </a:buClr>
              <a:buSzPct val="85000"/>
              <a:buFont typeface="Wingdings 2"/>
              <a:buChar char=""/>
            </a:pPr>
            <a:r>
              <a:rPr lang="en-US" sz="2400" dirty="0">
                <a:solidFill>
                  <a:prstClr val="black"/>
                </a:solidFill>
                <a:latin typeface="Perpetua"/>
                <a:cs typeface="+mn-cs"/>
              </a:rPr>
              <a:t>For differential diagnosis:  An elevated 24-hour radioactive iodine uptake (RAIU) indicates true hyperthyroidism: the patient’s thyroid gland is overproducing T4, T3, or both (normal RAIU 10% to 30%). Conversely, a low RAIU indicates that the excess thyroid hormone is not a consequence of thyroid gland </a:t>
            </a:r>
            <a:r>
              <a:rPr lang="en-US" sz="2400" dirty="0" err="1">
                <a:solidFill>
                  <a:prstClr val="black"/>
                </a:solidFill>
                <a:latin typeface="Perpetua"/>
                <a:cs typeface="+mn-cs"/>
              </a:rPr>
              <a:t>hyperfunction</a:t>
            </a:r>
            <a:r>
              <a:rPr lang="en-US" sz="2400" dirty="0">
                <a:solidFill>
                  <a:prstClr val="black"/>
                </a:solidFill>
                <a:latin typeface="Perpetua"/>
                <a:cs typeface="+mn-cs"/>
              </a:rPr>
              <a:t> but is likely caused by thyroiditis or hormone ingestion.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3334718"/>
            <a:ext cx="2991173" cy="329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228600"/>
            <a:ext cx="7772400" cy="762000"/>
          </a:xfrm>
          <a:solidFill>
            <a:srgbClr val="FFC000"/>
          </a:solidFill>
        </p:spPr>
        <p:txBody>
          <a:bodyPr>
            <a:normAutofit fontScale="90000"/>
          </a:bodyPr>
          <a:lstStyle/>
          <a:p>
            <a:pPr marL="0" marR="0" algn="justLow">
              <a:lnSpc>
                <a:spcPct val="150000"/>
              </a:lnSpc>
              <a:spcBef>
                <a:spcPts val="0"/>
              </a:spcBef>
              <a:spcAft>
                <a:spcPts val="0"/>
              </a:spcAft>
            </a:pPr>
            <a:r>
              <a:rPr lang="en-US" dirty="0">
                <a:solidFill>
                  <a:schemeClr val="tx1"/>
                </a:solidFill>
                <a:latin typeface="Times New Roman"/>
                <a:ea typeface="Calibri"/>
                <a:cs typeface="Arial"/>
              </a:rPr>
              <a:t>DIAGNOSIS</a:t>
            </a:r>
            <a:endParaRPr lang="en-US" dirty="0">
              <a:solidFill>
                <a:schemeClr val="tx1"/>
              </a:solidFill>
              <a:effectLst/>
              <a:latin typeface="Calibri"/>
              <a:ea typeface="Calibri"/>
              <a:cs typeface="Arial"/>
            </a:endParaRPr>
          </a:p>
        </p:txBody>
      </p:sp>
      <p:sp>
        <p:nvSpPr>
          <p:cNvPr id="361475" name="Rectangle 3"/>
          <p:cNvSpPr>
            <a:spLocks noGrp="1" noChangeArrowheads="1"/>
          </p:cNvSpPr>
          <p:nvPr>
            <p:ph type="body" idx="1"/>
          </p:nvPr>
        </p:nvSpPr>
        <p:spPr>
          <a:xfrm>
            <a:off x="609600" y="1219200"/>
            <a:ext cx="7772400" cy="4572000"/>
          </a:xfrm>
        </p:spPr>
        <p:txBody>
          <a:bodyPr>
            <a:noAutofit/>
          </a:bodyPr>
          <a:lstStyle/>
          <a:p>
            <a:r>
              <a:rPr lang="en-US" sz="2400" dirty="0" smtClean="0">
                <a:latin typeface="Times New Roman" pitchFamily="18" charset="0"/>
                <a:cs typeface="Times New Roman" pitchFamily="18" charset="0"/>
              </a:rPr>
              <a:t>TSH-induced </a:t>
            </a:r>
            <a:r>
              <a:rPr lang="en-US" sz="2400" dirty="0">
                <a:latin typeface="Times New Roman" pitchFamily="18" charset="0"/>
                <a:cs typeface="Times New Roman" pitchFamily="18" charset="0"/>
              </a:rPr>
              <a:t>hyperthyroidism is diagnosed </a:t>
            </a:r>
            <a:r>
              <a:rPr lang="en-US" sz="2400" dirty="0" smtClean="0">
                <a:latin typeface="Times New Roman" pitchFamily="18" charset="0"/>
                <a:cs typeface="Times New Roman" pitchFamily="18" charset="0"/>
              </a:rPr>
              <a:t>by evidence </a:t>
            </a:r>
            <a:r>
              <a:rPr lang="en-US" sz="2400" dirty="0">
                <a:latin typeface="Times New Roman" pitchFamily="18" charset="0"/>
                <a:cs typeface="Times New Roman" pitchFamily="18" charset="0"/>
              </a:rPr>
              <a:t>of peripheral </a:t>
            </a:r>
            <a:r>
              <a:rPr lang="en-US" sz="2400" dirty="0" err="1">
                <a:latin typeface="Times New Roman" pitchFamily="18" charset="0"/>
                <a:cs typeface="Times New Roman" pitchFamily="18" charset="0"/>
              </a:rPr>
              <a:t>hypermetabolism</a:t>
            </a:r>
            <a:r>
              <a:rPr lang="en-US" sz="2400" dirty="0">
                <a:latin typeface="Times New Roman" pitchFamily="18" charset="0"/>
                <a:cs typeface="Times New Roman" pitchFamily="18" charset="0"/>
              </a:rPr>
              <a:t>, diffuse thyroid gland </a:t>
            </a:r>
            <a:r>
              <a:rPr lang="en-US" sz="2400" dirty="0" smtClean="0">
                <a:latin typeface="Times New Roman" pitchFamily="18" charset="0"/>
                <a:cs typeface="Times New Roman" pitchFamily="18" charset="0"/>
              </a:rPr>
              <a:t>enlargement, elevated </a:t>
            </a:r>
            <a:r>
              <a:rPr lang="en-US" sz="2400" dirty="0">
                <a:latin typeface="Times New Roman" pitchFamily="18" charset="0"/>
                <a:cs typeface="Times New Roman" pitchFamily="18" charset="0"/>
              </a:rPr>
              <a:t>free thyroid hormone </a:t>
            </a:r>
            <a:r>
              <a:rPr lang="en-US" sz="2400" dirty="0" smtClean="0">
                <a:latin typeface="Times New Roman" pitchFamily="18" charset="0"/>
                <a:cs typeface="Times New Roman" pitchFamily="18" charset="0"/>
              </a:rPr>
              <a:t>levels and </a:t>
            </a:r>
            <a:r>
              <a:rPr lang="en-US" sz="2400" b="1" dirty="0">
                <a:latin typeface="Times New Roman" pitchFamily="18" charset="0"/>
                <a:cs typeface="Times New Roman" pitchFamily="18" charset="0"/>
              </a:rPr>
              <a:t>elevated serum </a:t>
            </a:r>
            <a:r>
              <a:rPr lang="en-US" sz="2400" b="1" dirty="0" smtClean="0">
                <a:latin typeface="Times New Roman" pitchFamily="18" charset="0"/>
                <a:cs typeface="Times New Roman" pitchFamily="18" charset="0"/>
              </a:rPr>
              <a:t>TSH </a:t>
            </a:r>
            <a:r>
              <a:rPr lang="en-US" sz="2400" b="1" dirty="0">
                <a:latin typeface="Times New Roman" pitchFamily="18" charset="0"/>
                <a:cs typeface="Times New Roman" pitchFamily="18" charset="0"/>
              </a:rPr>
              <a:t>concentrations</a:t>
            </a:r>
            <a:r>
              <a:rPr lang="en-US" sz="2400" dirty="0">
                <a:latin typeface="Times New Roman" pitchFamily="18" charset="0"/>
                <a:cs typeface="Times New Roman" pitchFamily="18" charset="0"/>
              </a:rPr>
              <a:t>. </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TSH-secreting </a:t>
            </a:r>
            <a:r>
              <a:rPr lang="en-US" sz="2400" dirty="0">
                <a:latin typeface="Times New Roman" pitchFamily="18" charset="0"/>
                <a:cs typeface="Times New Roman" pitchFamily="18" charset="0"/>
              </a:rPr>
              <a:t>pituitary adenomas are diagnosed by demonstrating </a:t>
            </a:r>
            <a:r>
              <a:rPr lang="en-US" sz="2400" b="1" dirty="0">
                <a:latin typeface="Times New Roman" pitchFamily="18" charset="0"/>
                <a:cs typeface="Times New Roman" pitchFamily="18" charset="0"/>
              </a:rPr>
              <a:t>lack </a:t>
            </a:r>
            <a:r>
              <a:rPr lang="en-US" sz="2400" b="1" dirty="0" smtClean="0">
                <a:latin typeface="Times New Roman" pitchFamily="18" charset="0"/>
                <a:cs typeface="Times New Roman" pitchFamily="18" charset="0"/>
              </a:rPr>
              <a:t>of TSH </a:t>
            </a:r>
            <a:r>
              <a:rPr lang="en-US" sz="2400" b="1" dirty="0">
                <a:latin typeface="Times New Roman" pitchFamily="18" charset="0"/>
                <a:cs typeface="Times New Roman" pitchFamily="18" charset="0"/>
              </a:rPr>
              <a:t>response to </a:t>
            </a:r>
            <a:r>
              <a:rPr lang="en-US" sz="2400" b="1" dirty="0" err="1">
                <a:latin typeface="Times New Roman" pitchFamily="18" charset="0"/>
                <a:cs typeface="Times New Roman" pitchFamily="18" charset="0"/>
              </a:rPr>
              <a:t>thyrotropin</a:t>
            </a:r>
            <a:r>
              <a:rPr lang="en-US" sz="2400" b="1" dirty="0">
                <a:latin typeface="Times New Roman" pitchFamily="18" charset="0"/>
                <a:cs typeface="Times New Roman" pitchFamily="18" charset="0"/>
              </a:rPr>
              <a:t>-releasing hormone </a:t>
            </a:r>
            <a:r>
              <a:rPr lang="en-US" sz="2400" b="1" dirty="0" smtClean="0">
                <a:latin typeface="Times New Roman" pitchFamily="18" charset="0"/>
                <a:cs typeface="Times New Roman" pitchFamily="18" charset="0"/>
              </a:rPr>
              <a:t>stimulation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radiologic imaging</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53988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905000" y="152400"/>
            <a:ext cx="4114800" cy="715962"/>
          </a:xfrm>
          <a:solidFill>
            <a:srgbClr val="FFC000"/>
          </a:solidFill>
        </p:spPr>
        <p:txBody>
          <a:bodyPr>
            <a:normAutofit fontScale="90000"/>
          </a:bodyPr>
          <a:lstStyle/>
          <a:p>
            <a:r>
              <a:rPr lang="en-US" b="1" dirty="0">
                <a:solidFill>
                  <a:schemeClr val="tx1"/>
                </a:solidFill>
              </a:rPr>
              <a:t>DESIRED OUTCOME</a:t>
            </a:r>
            <a:endParaRPr lang="en-US" dirty="0">
              <a:solidFill>
                <a:schemeClr val="tx1"/>
              </a:solidFill>
            </a:endParaRPr>
          </a:p>
        </p:txBody>
      </p:sp>
      <p:sp>
        <p:nvSpPr>
          <p:cNvPr id="361475" name="Rectangle 3"/>
          <p:cNvSpPr>
            <a:spLocks noGrp="1" noChangeArrowheads="1"/>
          </p:cNvSpPr>
          <p:nvPr>
            <p:ph type="body" idx="1"/>
          </p:nvPr>
        </p:nvSpPr>
        <p:spPr>
          <a:xfrm>
            <a:off x="228600" y="838200"/>
            <a:ext cx="8382000" cy="5334000"/>
          </a:xfrm>
        </p:spPr>
        <p:txBody>
          <a:bodyPr>
            <a:noAutofit/>
          </a:bodyPr>
          <a:lstStyle/>
          <a:p>
            <a:pPr marL="457200" indent="-457200">
              <a:lnSpc>
                <a:spcPct val="80000"/>
              </a:lnSpc>
              <a:buClr>
                <a:srgbClr val="CC9900"/>
              </a:buClr>
              <a:buFont typeface="+mj-lt"/>
              <a:buAutoNum type="arabicPeriod"/>
            </a:pPr>
            <a:r>
              <a:rPr lang="en-US" sz="2400" dirty="0" smtClean="0">
                <a:latin typeface="Times New Roman" pitchFamily="18" charset="0"/>
                <a:cs typeface="Times New Roman" pitchFamily="18" charset="0"/>
              </a:rPr>
              <a:t>normalize </a:t>
            </a:r>
            <a:r>
              <a:rPr lang="en-US" sz="2400" dirty="0">
                <a:latin typeface="Times New Roman" pitchFamily="18" charset="0"/>
                <a:cs typeface="Times New Roman" pitchFamily="18" charset="0"/>
              </a:rPr>
              <a:t>the production of thyroid </a:t>
            </a:r>
            <a:r>
              <a:rPr lang="en-US" sz="2400" dirty="0" smtClean="0">
                <a:latin typeface="Times New Roman" pitchFamily="18" charset="0"/>
                <a:cs typeface="Times New Roman" pitchFamily="18" charset="0"/>
              </a:rPr>
              <a:t>hormone</a:t>
            </a:r>
          </a:p>
          <a:p>
            <a:pPr marL="457200" indent="-457200">
              <a:lnSpc>
                <a:spcPct val="80000"/>
              </a:lnSpc>
              <a:buClr>
                <a:srgbClr val="CC9900"/>
              </a:buClr>
              <a:buFont typeface="+mj-lt"/>
              <a:buAutoNum type="arabicPeriod"/>
            </a:pPr>
            <a:r>
              <a:rPr lang="en-US" sz="2400" dirty="0" smtClean="0">
                <a:latin typeface="Times New Roman" pitchFamily="18" charset="0"/>
                <a:cs typeface="Times New Roman" pitchFamily="18" charset="0"/>
              </a:rPr>
              <a:t>Relieve  </a:t>
            </a:r>
            <a:r>
              <a:rPr lang="en-US" sz="2400" dirty="0">
                <a:latin typeface="Times New Roman" pitchFamily="18" charset="0"/>
                <a:cs typeface="Times New Roman" pitchFamily="18" charset="0"/>
              </a:rPr>
              <a:t>symptoms </a:t>
            </a:r>
            <a:endParaRPr lang="en-US" sz="2400" dirty="0" smtClean="0">
              <a:latin typeface="Times New Roman" pitchFamily="18" charset="0"/>
              <a:cs typeface="Times New Roman" pitchFamily="18" charset="0"/>
            </a:endParaRPr>
          </a:p>
          <a:p>
            <a:pPr marL="457200" indent="-457200">
              <a:lnSpc>
                <a:spcPct val="80000"/>
              </a:lnSpc>
              <a:buClr>
                <a:srgbClr val="CC9900"/>
              </a:buClr>
              <a:buFont typeface="+mj-lt"/>
              <a:buAutoNum type="arabicPeriod"/>
            </a:pPr>
            <a:r>
              <a:rPr lang="en-US" sz="2400" dirty="0" smtClean="0">
                <a:latin typeface="Times New Roman" pitchFamily="18" charset="0"/>
                <a:cs typeface="Times New Roman" pitchFamily="18" charset="0"/>
              </a:rPr>
              <a:t>minimize </a:t>
            </a:r>
            <a:r>
              <a:rPr lang="en-US" sz="2400" dirty="0">
                <a:latin typeface="Times New Roman" pitchFamily="18" charset="0"/>
                <a:cs typeface="Times New Roman" pitchFamily="18" charset="0"/>
              </a:rPr>
              <a:t>long-term </a:t>
            </a:r>
            <a:r>
              <a:rPr lang="en-US" sz="2400" dirty="0" smtClean="0">
                <a:latin typeface="Times New Roman" pitchFamily="18" charset="0"/>
                <a:cs typeface="Times New Roman" pitchFamily="18" charset="0"/>
              </a:rPr>
              <a:t>consequences</a:t>
            </a:r>
          </a:p>
          <a:p>
            <a:pPr marL="457200" indent="-457200">
              <a:lnSpc>
                <a:spcPct val="80000"/>
              </a:lnSpc>
              <a:buClr>
                <a:srgbClr val="CC9900"/>
              </a:buClr>
              <a:buFont typeface="+mj-lt"/>
              <a:buAutoNum type="arabicPeriod"/>
            </a:pPr>
            <a:r>
              <a:rPr lang="en-US" sz="2400" dirty="0" smtClean="0">
                <a:latin typeface="Times New Roman" pitchFamily="18" charset="0"/>
                <a:cs typeface="Times New Roman" pitchFamily="18" charset="0"/>
              </a:rPr>
              <a:t>Prevent precipitating factors</a:t>
            </a:r>
          </a:p>
          <a:p>
            <a:pPr marL="457200" indent="-457200">
              <a:lnSpc>
                <a:spcPct val="80000"/>
              </a:lnSpc>
              <a:buClr>
                <a:srgbClr val="CC9900"/>
              </a:buClr>
              <a:buFont typeface="+mj-lt"/>
              <a:buAutoNum type="arabicPeriod"/>
            </a:pPr>
            <a:endParaRPr lang="en-US" sz="2400" dirty="0">
              <a:latin typeface="Times New Roman" pitchFamily="18" charset="0"/>
              <a:cs typeface="Times New Roman" pitchFamily="18" charset="0"/>
            </a:endParaRPr>
          </a:p>
          <a:p>
            <a:pPr marL="457200" indent="-457200">
              <a:lnSpc>
                <a:spcPct val="80000"/>
              </a:lnSpc>
              <a:buClr>
                <a:srgbClr val="CC9900"/>
              </a:buClr>
              <a:buFont typeface="+mj-lt"/>
              <a:buAutoNum type="arabicPeriod"/>
            </a:pPr>
            <a:endParaRPr lang="en-US" sz="2400" dirty="0" smtClean="0">
              <a:latin typeface="Times New Roman" pitchFamily="18" charset="0"/>
              <a:cs typeface="Times New Roman" pitchFamily="18" charset="0"/>
            </a:endParaRPr>
          </a:p>
          <a:p>
            <a:pPr marL="0" indent="0">
              <a:lnSpc>
                <a:spcPct val="80000"/>
              </a:lnSpc>
              <a:buClr>
                <a:srgbClr val="CC9900"/>
              </a:buClr>
              <a:buNone/>
            </a:pPr>
            <a:r>
              <a:rPr lang="en-US" sz="2400" b="1" u="sng" dirty="0">
                <a:latin typeface="Times New Roman" pitchFamily="18" charset="0"/>
                <a:cs typeface="Times New Roman" pitchFamily="18" charset="0"/>
              </a:rPr>
              <a:t>Treatment guidelines: </a:t>
            </a:r>
            <a:endParaRPr lang="en-US" sz="2400" dirty="0">
              <a:latin typeface="Times New Roman" pitchFamily="18" charset="0"/>
              <a:cs typeface="Times New Roman" pitchFamily="18" charset="0"/>
            </a:endParaRPr>
          </a:p>
          <a:p>
            <a:pPr marL="457200" indent="-457200">
              <a:buFont typeface="+mj-lt"/>
              <a:buAutoNum type="arabicPeriod"/>
            </a:pPr>
            <a:r>
              <a:rPr lang="en-US" sz="2400" dirty="0" err="1">
                <a:latin typeface="Times New Roman" pitchFamily="18" charset="0"/>
                <a:cs typeface="Times New Roman" pitchFamily="18" charset="0"/>
              </a:rPr>
              <a:t>Antithyroid</a:t>
            </a:r>
            <a:r>
              <a:rPr lang="en-US" sz="2400" dirty="0">
                <a:latin typeface="Times New Roman" pitchFamily="18" charset="0"/>
                <a:cs typeface="Times New Roman" pitchFamily="18" charset="0"/>
              </a:rPr>
              <a:t>, RAI or </a:t>
            </a:r>
            <a:r>
              <a:rPr lang="en-US" sz="2400" dirty="0" smtClean="0">
                <a:latin typeface="Times New Roman" pitchFamily="18" charset="0"/>
                <a:cs typeface="Times New Roman" pitchFamily="18" charset="0"/>
              </a:rPr>
              <a:t>surgery (according to the case).</a:t>
            </a:r>
            <a:endParaRPr lang="en-US" sz="2400" dirty="0">
              <a:latin typeface="Times New Roman" pitchFamily="18" charset="0"/>
              <a:cs typeface="Times New Roman" pitchFamily="18" charset="0"/>
            </a:endParaRPr>
          </a:p>
          <a:p>
            <a:pPr marL="457200" indent="-457200">
              <a:buFont typeface="+mj-lt"/>
              <a:buAutoNum type="arabicPeriod"/>
            </a:pPr>
            <a:endParaRPr lang="en-US" sz="2400" dirty="0">
              <a:latin typeface="Times New Roman" pitchFamily="18" charset="0"/>
              <a:cs typeface="Times New Roman" pitchFamily="18" charset="0"/>
            </a:endParaRPr>
          </a:p>
          <a:p>
            <a:pPr marL="457200" indent="-457200">
              <a:buFont typeface="+mj-lt"/>
              <a:buAutoNum type="arabicPeriod"/>
            </a:pPr>
            <a:r>
              <a:rPr lang="en-US" sz="2400" dirty="0">
                <a:latin typeface="Times New Roman" pitchFamily="18" charset="0"/>
                <a:cs typeface="Times New Roman" pitchFamily="18" charset="0"/>
              </a:rPr>
              <a:t>Adjunctive therapy with </a:t>
            </a:r>
            <a:r>
              <a:rPr lang="en-US" sz="2400" b="1" i="1" dirty="0">
                <a:latin typeface="Times New Roman" pitchFamily="18" charset="0"/>
                <a:cs typeface="Times New Roman" pitchFamily="18" charset="0"/>
              </a:rPr>
              <a:t>β</a:t>
            </a:r>
            <a:r>
              <a:rPr lang="en-US" sz="2400" b="1" dirty="0">
                <a:latin typeface="Times New Roman" pitchFamily="18" charset="0"/>
                <a:cs typeface="Times New Roman" pitchFamily="18" charset="0"/>
              </a:rPr>
              <a:t>-blockers</a:t>
            </a:r>
            <a:r>
              <a:rPr lang="en-US" sz="2400" dirty="0">
                <a:latin typeface="Times New Roman" pitchFamily="18" charset="0"/>
                <a:cs typeface="Times New Roman" pitchFamily="18" charset="0"/>
              </a:rPr>
              <a:t> controls the adrenergic symptoms of thyrotoxicosis but does not correct the underlying disorder; </a:t>
            </a:r>
            <a:r>
              <a:rPr lang="en-US" sz="2400" b="1" dirty="0">
                <a:latin typeface="Times New Roman" pitchFamily="18" charset="0"/>
                <a:cs typeface="Times New Roman" pitchFamily="18" charset="0"/>
              </a:rPr>
              <a:t>iodine</a:t>
            </a:r>
            <a:r>
              <a:rPr lang="en-US" sz="2400" dirty="0">
                <a:latin typeface="Times New Roman" pitchFamily="18" charset="0"/>
                <a:cs typeface="Times New Roman" pitchFamily="18" charset="0"/>
              </a:rPr>
              <a:t> may also be used adjunctively in preparation for surgery and acutely for thyroid storm.</a:t>
            </a:r>
          </a:p>
          <a:p>
            <a:pPr marL="457200" indent="-457200">
              <a:lnSpc>
                <a:spcPct val="80000"/>
              </a:lnSpc>
              <a:buClr>
                <a:srgbClr val="CC9900"/>
              </a:buClr>
              <a:buFont typeface="+mj-lt"/>
              <a:buAutoNum type="arabicPeriod"/>
            </a:pPr>
            <a:endParaRPr lang="en-US" sz="2400" dirty="0" smtClean="0">
              <a:latin typeface="Times New Roman" pitchFamily="18" charset="0"/>
              <a:cs typeface="Times New Roman" pitchFamily="18" charset="0"/>
            </a:endParaRPr>
          </a:p>
          <a:p>
            <a:pPr>
              <a:lnSpc>
                <a:spcPct val="80000"/>
              </a:lnSpc>
              <a:buClr>
                <a:srgbClr val="CC9900"/>
              </a:buClr>
            </a:pPr>
            <a:endParaRPr lang="en-US" sz="500" dirty="0" smtClean="0">
              <a:latin typeface="Times New Roman" pitchFamily="18" charset="0"/>
              <a:cs typeface="Times New Roman" pitchFamily="18" charset="0"/>
            </a:endParaRPr>
          </a:p>
          <a:p>
            <a:pPr marL="0" indent="0">
              <a:lnSpc>
                <a:spcPct val="80000"/>
              </a:lnSpc>
              <a:buClr>
                <a:srgbClr val="CC9900"/>
              </a:buClr>
              <a:buNone/>
            </a:pPr>
            <a:endParaRPr lang="en-US" sz="2400" dirty="0">
              <a:latin typeface="Times New Roman" pitchFamily="18" charset="0"/>
              <a:cs typeface="Times New Roman" pitchFamily="18" charset="0"/>
            </a:endParaRPr>
          </a:p>
          <a:p>
            <a:pPr eaLnBrk="1" hangingPunct="1">
              <a:lnSpc>
                <a:spcPct val="80000"/>
              </a:lnSpc>
              <a:buClr>
                <a:srgbClr val="CC9900"/>
              </a:buCl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60818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32435067"/>
              </p:ext>
            </p:extLst>
          </p:nvPr>
        </p:nvGraphicFramePr>
        <p:xfrm>
          <a:off x="457200" y="1371600"/>
          <a:ext cx="8382000" cy="4389120"/>
        </p:xfrm>
        <a:graphic>
          <a:graphicData uri="http://schemas.openxmlformats.org/drawingml/2006/table">
            <a:tbl>
              <a:tblPr firstRow="1" bandRow="1">
                <a:tableStyleId>{5C22544A-7EE6-4342-B048-85BDC9FD1C3A}</a:tableStyleId>
              </a:tblPr>
              <a:tblGrid>
                <a:gridCol w="1764632"/>
                <a:gridCol w="6617368"/>
              </a:tblGrid>
              <a:tr h="392646">
                <a:tc>
                  <a:txBody>
                    <a:bodyPr/>
                    <a:lstStyle/>
                    <a:p>
                      <a:r>
                        <a:rPr lang="en-US" sz="2400" dirty="0" smtClean="0"/>
                        <a:t>Treatment </a:t>
                      </a:r>
                      <a:endParaRPr lang="en-US" sz="2400" dirty="0"/>
                    </a:p>
                  </a:txBody>
                  <a:tcPr/>
                </a:tc>
                <a:tc>
                  <a:txBody>
                    <a:bodyPr/>
                    <a:lstStyle/>
                    <a:p>
                      <a:r>
                        <a:rPr lang="en-US" sz="2400" dirty="0" smtClean="0"/>
                        <a:t>Indication (selection) </a:t>
                      </a:r>
                      <a:endParaRPr lang="en-US" sz="2400" dirty="0"/>
                    </a:p>
                  </a:txBody>
                  <a:tcPr/>
                </a:tc>
              </a:tr>
              <a:tr h="1020879">
                <a:tc>
                  <a:txBody>
                    <a:bodyPr/>
                    <a:lstStyle/>
                    <a:p>
                      <a:r>
                        <a:rPr lang="en-US" sz="2400" dirty="0" err="1" smtClean="0"/>
                        <a:t>Methimazole</a:t>
                      </a:r>
                      <a:r>
                        <a:rPr lang="en-US" sz="2400" dirty="0" smtClean="0"/>
                        <a:t> (PTU only 2</a:t>
                      </a:r>
                      <a:r>
                        <a:rPr lang="en-US" sz="2400" baseline="30000" dirty="0" smtClean="0"/>
                        <a:t>nd</a:t>
                      </a:r>
                      <a:r>
                        <a:rPr lang="en-US" sz="2400" dirty="0" smtClean="0"/>
                        <a:t> line)</a:t>
                      </a:r>
                      <a:endParaRPr lang="en-US" sz="2400" dirty="0"/>
                    </a:p>
                  </a:txBody>
                  <a:tcPr/>
                </a:tc>
                <a:tc>
                  <a:txBody>
                    <a:bodyPr/>
                    <a:lstStyle/>
                    <a:p>
                      <a:r>
                        <a:rPr lang="en-US" sz="2400" dirty="0" smtClean="0"/>
                        <a:t>-First line</a:t>
                      </a:r>
                      <a:r>
                        <a:rPr lang="en-US" sz="2400" baseline="0" dirty="0" smtClean="0"/>
                        <a:t> for children, adolescent, pregnancy</a:t>
                      </a:r>
                    </a:p>
                    <a:p>
                      <a:r>
                        <a:rPr lang="en-US" sz="2400" baseline="0" dirty="0" smtClean="0"/>
                        <a:t>-Initial therapy  in severe cases or preoperative preparation</a:t>
                      </a:r>
                    </a:p>
                    <a:p>
                      <a:r>
                        <a:rPr lang="en-US" sz="2400" baseline="0" dirty="0" smtClean="0"/>
                        <a:t>-before RAI, in elderly and with cardiac symptoms of graves</a:t>
                      </a:r>
                      <a:endParaRPr lang="en-US" sz="2400" dirty="0"/>
                    </a:p>
                  </a:txBody>
                  <a:tcPr/>
                </a:tc>
              </a:tr>
              <a:tr h="706762">
                <a:tc>
                  <a:txBody>
                    <a:bodyPr/>
                    <a:lstStyle/>
                    <a:p>
                      <a:r>
                        <a:rPr lang="en-US" sz="2400" dirty="0" smtClean="0"/>
                        <a:t>RAI</a:t>
                      </a:r>
                      <a:r>
                        <a:rPr lang="en-US" sz="2400" baseline="0" dirty="0" smtClean="0"/>
                        <a:t> (</a:t>
                      </a:r>
                      <a:r>
                        <a:rPr lang="en-US" sz="2400" baseline="30000" dirty="0" smtClean="0"/>
                        <a:t>131</a:t>
                      </a:r>
                      <a:r>
                        <a:rPr lang="en-US" sz="2400" baseline="0" dirty="0" smtClean="0"/>
                        <a:t>I)</a:t>
                      </a:r>
                      <a:endParaRPr lang="en-US" sz="2400" dirty="0"/>
                    </a:p>
                  </a:txBody>
                  <a:tcPr/>
                </a:tc>
                <a:tc>
                  <a:txBody>
                    <a:bodyPr/>
                    <a:lstStyle/>
                    <a:p>
                      <a:r>
                        <a:rPr lang="en-US" sz="2400" dirty="0" smtClean="0"/>
                        <a:t>-Best</a:t>
                      </a:r>
                      <a:r>
                        <a:rPr lang="en-US" sz="2400" baseline="0" dirty="0" smtClean="0"/>
                        <a:t> treatment for graves disease,  and toxic nodule</a:t>
                      </a:r>
                    </a:p>
                    <a:p>
                      <a:r>
                        <a:rPr lang="en-US" sz="2400" baseline="0" dirty="0" smtClean="0"/>
                        <a:t>-</a:t>
                      </a:r>
                      <a:r>
                        <a:rPr lang="en-US" sz="2400" baseline="0" dirty="0" err="1" smtClean="0"/>
                        <a:t>Anthithyroid</a:t>
                      </a:r>
                      <a:r>
                        <a:rPr lang="en-US" sz="2400" baseline="0" dirty="0" smtClean="0"/>
                        <a:t> Failure</a:t>
                      </a:r>
                      <a:endParaRPr lang="en-US" sz="2400" dirty="0"/>
                    </a:p>
                  </a:txBody>
                  <a:tcPr/>
                </a:tc>
              </a:tr>
              <a:tr h="1290146">
                <a:tc>
                  <a:txBody>
                    <a:bodyPr/>
                    <a:lstStyle/>
                    <a:p>
                      <a:r>
                        <a:rPr lang="en-US" sz="2400" dirty="0" smtClean="0"/>
                        <a:t>surgery</a:t>
                      </a:r>
                      <a:endParaRPr lang="en-US" sz="2400" dirty="0"/>
                    </a:p>
                  </a:txBody>
                  <a:tcPr/>
                </a:tc>
                <a:tc>
                  <a:txBody>
                    <a:bodyPr/>
                    <a:lstStyle/>
                    <a:p>
                      <a:r>
                        <a:rPr lang="en-US" sz="2400" dirty="0" smtClean="0"/>
                        <a:t>-Pregnancy if </a:t>
                      </a:r>
                      <a:r>
                        <a:rPr lang="en-US" sz="2400" dirty="0" err="1" smtClean="0"/>
                        <a:t>antithyroid</a:t>
                      </a:r>
                      <a:r>
                        <a:rPr lang="en-US" sz="2400" baseline="0" dirty="0" smtClean="0"/>
                        <a:t> is avoided</a:t>
                      </a:r>
                    </a:p>
                    <a:p>
                      <a:r>
                        <a:rPr lang="en-US" sz="2400" baseline="0" dirty="0" smtClean="0"/>
                        <a:t>-Refuse RAI</a:t>
                      </a:r>
                    </a:p>
                    <a:p>
                      <a:r>
                        <a:rPr lang="en-US" sz="2400" dirty="0" smtClean="0"/>
                        <a:t>-large gland (&gt;80 g), severe </a:t>
                      </a:r>
                      <a:r>
                        <a:rPr lang="en-US" sz="2400" dirty="0" err="1" smtClean="0"/>
                        <a:t>ophthalmopathy</a:t>
                      </a:r>
                      <a:endParaRPr lang="en-US" sz="2400" dirty="0" smtClean="0"/>
                    </a:p>
                    <a:p>
                      <a:r>
                        <a:rPr lang="en-US" sz="2400" baseline="0" dirty="0" smtClean="0"/>
                        <a:t>-Potential complications (laryngeal nerve damage)</a:t>
                      </a:r>
                      <a:endParaRPr lang="en-US" sz="2400" dirty="0"/>
                    </a:p>
                  </a:txBody>
                  <a:tcPr/>
                </a:tc>
              </a:tr>
            </a:tbl>
          </a:graphicData>
        </a:graphic>
      </p:graphicFrame>
      <p:sp>
        <p:nvSpPr>
          <p:cNvPr id="4" name="Rectangle 2"/>
          <p:cNvSpPr>
            <a:spLocks noGrp="1" noChangeArrowheads="1"/>
          </p:cNvSpPr>
          <p:nvPr>
            <p:ph type="title"/>
          </p:nvPr>
        </p:nvSpPr>
        <p:spPr>
          <a:xfrm>
            <a:off x="914400" y="198438"/>
            <a:ext cx="5562600" cy="715962"/>
          </a:xfrm>
          <a:solidFill>
            <a:srgbClr val="FFC000"/>
          </a:solidFill>
        </p:spPr>
        <p:txBody>
          <a:bodyPr>
            <a:normAutofit fontScale="90000"/>
          </a:bodyPr>
          <a:lstStyle/>
          <a:p>
            <a:r>
              <a:rPr lang="en-US" b="1" u="sng" dirty="0">
                <a:latin typeface="Times New Roman" pitchFamily="18" charset="0"/>
                <a:cs typeface="Times New Roman" pitchFamily="18" charset="0"/>
              </a:rPr>
              <a:t>Treatment guidelines: </a:t>
            </a:r>
            <a:endParaRPr lang="en-US" dirty="0">
              <a:solidFill>
                <a:schemeClr val="tx1"/>
              </a:solidFill>
            </a:endParaRPr>
          </a:p>
        </p:txBody>
      </p:sp>
    </p:spTree>
    <p:extLst>
      <p:ext uri="{BB962C8B-B14F-4D97-AF65-F5344CB8AC3E}">
        <p14:creationId xmlns:p14="http://schemas.microsoft.com/office/powerpoint/2010/main" val="133590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277813"/>
            <a:ext cx="8229600" cy="636587"/>
          </a:xfrm>
          <a:solidFill>
            <a:srgbClr val="FFC000"/>
          </a:solidFill>
        </p:spPr>
        <p:txBody>
          <a:bodyPr>
            <a:normAutofit fontScale="90000"/>
          </a:bodyPr>
          <a:lstStyle/>
          <a:p>
            <a:r>
              <a:rPr lang="en-US" b="1" dirty="0" err="1">
                <a:solidFill>
                  <a:schemeClr val="tx1"/>
                </a:solidFill>
              </a:rPr>
              <a:t>Nonpharmacologic</a:t>
            </a:r>
            <a:r>
              <a:rPr lang="en-US" b="1" dirty="0">
                <a:solidFill>
                  <a:schemeClr val="tx1"/>
                </a:solidFill>
              </a:rPr>
              <a:t> </a:t>
            </a:r>
            <a:r>
              <a:rPr lang="en-US" b="1" dirty="0" smtClean="0">
                <a:solidFill>
                  <a:schemeClr val="tx1"/>
                </a:solidFill>
              </a:rPr>
              <a:t>Therapy (surgery)</a:t>
            </a:r>
            <a:endParaRPr lang="en-US" dirty="0">
              <a:solidFill>
                <a:schemeClr val="tx1"/>
              </a:solidFill>
            </a:endParaRPr>
          </a:p>
        </p:txBody>
      </p:sp>
      <p:sp>
        <p:nvSpPr>
          <p:cNvPr id="9219" name="Rectangle 3"/>
          <p:cNvSpPr>
            <a:spLocks noGrp="1" noChangeArrowheads="1"/>
          </p:cNvSpPr>
          <p:nvPr>
            <p:ph type="body" idx="1"/>
          </p:nvPr>
        </p:nvSpPr>
        <p:spPr>
          <a:xfrm>
            <a:off x="457200" y="1066800"/>
            <a:ext cx="8458200" cy="4530725"/>
          </a:xfrm>
        </p:spPr>
        <p:txBody>
          <a:bodyPr>
            <a:noAutofit/>
          </a:bodyPr>
          <a:lstStyle/>
          <a:p>
            <a:endParaRPr lang="en-US" sz="2400" dirty="0" smtClean="0"/>
          </a:p>
          <a:p>
            <a:endParaRPr lang="en-US" sz="2400" dirty="0"/>
          </a:p>
          <a:p>
            <a:endParaRPr lang="en-US" sz="2400" dirty="0" smtClean="0"/>
          </a:p>
          <a:p>
            <a:endParaRPr lang="en-US" sz="2400" dirty="0"/>
          </a:p>
          <a:p>
            <a:pPr lvl="1" algn="just" eaLnBrk="1" hangingPunct="1">
              <a:buClr>
                <a:srgbClr val="3B812F"/>
              </a:buClr>
              <a:defRPr/>
            </a:pPr>
            <a:endParaRPr lang="en-US" sz="1100" dirty="0" smtClean="0">
              <a:solidFill>
                <a:srgbClr val="000000"/>
              </a:solidFill>
              <a:latin typeface="Times New Roman" pitchFamily="18" charset="0"/>
              <a:cs typeface="Times New Roman" pitchFamily="18" charset="0"/>
            </a:endParaRPr>
          </a:p>
          <a:p>
            <a:pPr lvl="1" algn="just" eaLnBrk="1" hangingPunct="1">
              <a:buClr>
                <a:srgbClr val="3B812F"/>
              </a:buClr>
              <a:defRPr/>
            </a:pPr>
            <a:endParaRPr lang="en-US" dirty="0">
              <a:solidFill>
                <a:srgbClr val="000000"/>
              </a:solidFill>
              <a:latin typeface="Times New Roman" pitchFamily="18" charset="0"/>
              <a:cs typeface="Times New Roman" pitchFamily="18" charset="0"/>
            </a:endParaRPr>
          </a:p>
          <a:p>
            <a:pPr marL="344487" lvl="1" indent="0" algn="just" eaLnBrk="1" hangingPunct="1">
              <a:lnSpc>
                <a:spcPct val="80000"/>
              </a:lnSpc>
              <a:buFont typeface="Wingdings" pitchFamily="2" charset="2"/>
              <a:buNone/>
              <a:defRPr/>
            </a:pPr>
            <a:endParaRPr lang="en-US" dirty="0" smtClean="0">
              <a:latin typeface="Times New Roman" pitchFamily="18" charset="0"/>
              <a:cs typeface="Times New Roman" pitchFamily="18" charset="0"/>
            </a:endParaRPr>
          </a:p>
          <a:p>
            <a:pPr eaLnBrk="1" hangingPunct="1">
              <a:lnSpc>
                <a:spcPct val="80000"/>
              </a:lnSpc>
              <a:defRPr/>
            </a:pPr>
            <a:endParaRPr lang="en-US" sz="2400" dirty="0" smtClean="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144662311"/>
              </p:ext>
            </p:extLst>
          </p:nvPr>
        </p:nvGraphicFramePr>
        <p:xfrm>
          <a:off x="457200" y="1219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076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277813"/>
            <a:ext cx="8229600" cy="636587"/>
          </a:xfrm>
          <a:solidFill>
            <a:srgbClr val="FFC000"/>
          </a:solidFill>
        </p:spPr>
        <p:txBody>
          <a:bodyPr>
            <a:normAutofit fontScale="90000"/>
          </a:bodyPr>
          <a:lstStyle/>
          <a:p>
            <a:r>
              <a:rPr lang="en-US" b="1" dirty="0" err="1">
                <a:solidFill>
                  <a:schemeClr val="tx1"/>
                </a:solidFill>
              </a:rPr>
              <a:t>Nonpharmacologic</a:t>
            </a:r>
            <a:r>
              <a:rPr lang="en-US" b="1" dirty="0">
                <a:solidFill>
                  <a:schemeClr val="tx1"/>
                </a:solidFill>
              </a:rPr>
              <a:t> Therapy</a:t>
            </a:r>
            <a:endParaRPr lang="en-US" dirty="0">
              <a:solidFill>
                <a:schemeClr val="tx1"/>
              </a:solidFill>
            </a:endParaRPr>
          </a:p>
        </p:txBody>
      </p:sp>
      <p:sp>
        <p:nvSpPr>
          <p:cNvPr id="9219" name="Rectangle 3"/>
          <p:cNvSpPr>
            <a:spLocks noGrp="1" noChangeArrowheads="1"/>
          </p:cNvSpPr>
          <p:nvPr>
            <p:ph type="body" idx="1"/>
          </p:nvPr>
        </p:nvSpPr>
        <p:spPr>
          <a:xfrm>
            <a:off x="457200" y="1066800"/>
            <a:ext cx="8458200" cy="4530725"/>
          </a:xfrm>
        </p:spPr>
        <p:txBody>
          <a:bodyPr>
            <a:noAutofit/>
          </a:bodyPr>
          <a:lstStyle/>
          <a:p>
            <a:pPr marL="0" indent="0">
              <a:buNone/>
            </a:pPr>
            <a:r>
              <a:rPr lang="en-US" sz="2400" dirty="0" smtClean="0"/>
              <a:t>Complications </a:t>
            </a:r>
            <a:r>
              <a:rPr lang="en-US" sz="2400" dirty="0"/>
              <a:t>of </a:t>
            </a:r>
            <a:r>
              <a:rPr lang="en-US" sz="2400" dirty="0" smtClean="0"/>
              <a:t>surgery:</a:t>
            </a:r>
          </a:p>
          <a:p>
            <a:pPr marL="457200" indent="-457200">
              <a:buFont typeface="+mj-lt"/>
              <a:buAutoNum type="arabicPeriod"/>
            </a:pPr>
            <a:r>
              <a:rPr lang="en-US" sz="2400" dirty="0" smtClean="0"/>
              <a:t>hypothyroidism </a:t>
            </a:r>
            <a:r>
              <a:rPr lang="en-US" sz="2400" dirty="0"/>
              <a:t>(up to about 49%) requires periodic follow-up </a:t>
            </a:r>
            <a:endParaRPr lang="en-US" sz="2400" dirty="0" smtClean="0"/>
          </a:p>
          <a:p>
            <a:pPr marL="457200" indent="-457200">
              <a:buFont typeface="+mj-lt"/>
              <a:buAutoNum type="arabicPeriod"/>
            </a:pPr>
            <a:r>
              <a:rPr lang="en-US" sz="2400" dirty="0" smtClean="0"/>
              <a:t>hyperthyroidism </a:t>
            </a:r>
            <a:r>
              <a:rPr lang="en-US" sz="2400" dirty="0"/>
              <a:t>(0.6% to 18</a:t>
            </a:r>
            <a:r>
              <a:rPr lang="en-US" sz="2400" dirty="0" smtClean="0"/>
              <a:t>%)</a:t>
            </a:r>
          </a:p>
          <a:p>
            <a:pPr marL="457200" indent="-457200">
              <a:buFont typeface="+mj-lt"/>
              <a:buAutoNum type="arabicPeriod"/>
            </a:pPr>
            <a:r>
              <a:rPr lang="en-US" sz="2400" dirty="0" smtClean="0"/>
              <a:t> </a:t>
            </a:r>
            <a:r>
              <a:rPr lang="en-US" sz="2400" dirty="0" err="1"/>
              <a:t>hypoparathyroidism</a:t>
            </a:r>
            <a:r>
              <a:rPr lang="en-US" sz="2400" dirty="0"/>
              <a:t> (up to 4</a:t>
            </a:r>
            <a:r>
              <a:rPr lang="en-US" sz="2400" dirty="0" smtClean="0"/>
              <a:t>%)</a:t>
            </a:r>
          </a:p>
          <a:p>
            <a:pPr marL="457200" indent="-457200">
              <a:buFont typeface="+mj-lt"/>
              <a:buAutoNum type="arabicPeriod"/>
            </a:pPr>
            <a:r>
              <a:rPr lang="en-US" sz="2400" dirty="0" smtClean="0"/>
              <a:t> vocal </a:t>
            </a:r>
            <a:r>
              <a:rPr lang="en-US" sz="2400" dirty="0"/>
              <a:t>cord abnormalities (up to 5%). </a:t>
            </a:r>
            <a:endParaRPr lang="en-US" sz="2400" dirty="0" smtClean="0"/>
          </a:p>
          <a:p>
            <a:pPr marL="457200" indent="-457200">
              <a:buFont typeface="+mj-lt"/>
              <a:buAutoNum type="arabicPeriod"/>
            </a:pPr>
            <a:endParaRPr lang="en-US" sz="2400" dirty="0">
              <a:solidFill>
                <a:srgbClr val="000000"/>
              </a:solidFill>
              <a:latin typeface="Times New Roman" pitchFamily="18" charset="0"/>
              <a:cs typeface="Times New Roman" pitchFamily="18" charset="0"/>
            </a:endParaRPr>
          </a:p>
          <a:p>
            <a:pPr marL="0" indent="0">
              <a:buNone/>
            </a:pPr>
            <a:endParaRPr lang="en-US" sz="2400" dirty="0">
              <a:solidFill>
                <a:srgbClr val="000000"/>
              </a:solidFill>
              <a:latin typeface="Times New Roman" pitchFamily="18" charset="0"/>
              <a:cs typeface="Times New Roman" pitchFamily="18" charset="0"/>
            </a:endParaRPr>
          </a:p>
          <a:p>
            <a:pPr marL="0" indent="0">
              <a:buNone/>
            </a:pPr>
            <a:endParaRPr lang="en-US" sz="1100" dirty="0" smtClean="0">
              <a:solidFill>
                <a:srgbClr val="000000"/>
              </a:solidFill>
              <a:latin typeface="Times New Roman" pitchFamily="18" charset="0"/>
              <a:cs typeface="Times New Roman" pitchFamily="18" charset="0"/>
            </a:endParaRPr>
          </a:p>
          <a:p>
            <a:pPr lvl="1" algn="just" eaLnBrk="1" hangingPunct="1">
              <a:buClr>
                <a:srgbClr val="3B812F"/>
              </a:buClr>
              <a:defRPr/>
            </a:pPr>
            <a:endParaRPr lang="en-US" dirty="0">
              <a:solidFill>
                <a:srgbClr val="000000"/>
              </a:solidFill>
              <a:latin typeface="Times New Roman" pitchFamily="18" charset="0"/>
              <a:cs typeface="Times New Roman" pitchFamily="18" charset="0"/>
            </a:endParaRPr>
          </a:p>
          <a:p>
            <a:pPr marL="344487" lvl="1" indent="0" algn="just" eaLnBrk="1" hangingPunct="1">
              <a:lnSpc>
                <a:spcPct val="80000"/>
              </a:lnSpc>
              <a:buFont typeface="Wingdings" pitchFamily="2" charset="2"/>
              <a:buNone/>
              <a:defRPr/>
            </a:pPr>
            <a:endParaRPr lang="en-US" dirty="0" smtClean="0">
              <a:latin typeface="Times New Roman" pitchFamily="18" charset="0"/>
              <a:cs typeface="Times New Roman" pitchFamily="18" charset="0"/>
            </a:endParaRPr>
          </a:p>
          <a:p>
            <a:pPr eaLnBrk="1" hangingPunct="1">
              <a:lnSpc>
                <a:spcPct val="80000"/>
              </a:lnSpc>
              <a:defRPr/>
            </a:pPr>
            <a:endParaRPr lang="en-US" sz="2400" dirty="0" smtClean="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4832888" cy="248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627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277813"/>
            <a:ext cx="8229600" cy="636587"/>
          </a:xfrm>
          <a:solidFill>
            <a:srgbClr val="FFC000"/>
          </a:solidFill>
        </p:spPr>
        <p:txBody>
          <a:bodyPr>
            <a:normAutofit fontScale="90000"/>
          </a:bodyPr>
          <a:lstStyle/>
          <a:p>
            <a:r>
              <a:rPr lang="en-US" b="1" dirty="0" err="1">
                <a:solidFill>
                  <a:schemeClr val="tx1"/>
                </a:solidFill>
              </a:rPr>
              <a:t>Nonpharmacologic</a:t>
            </a:r>
            <a:r>
              <a:rPr lang="en-US" b="1" dirty="0">
                <a:solidFill>
                  <a:schemeClr val="tx1"/>
                </a:solidFill>
              </a:rPr>
              <a:t> Therapy</a:t>
            </a:r>
            <a:endParaRPr lang="en-US" dirty="0">
              <a:solidFill>
                <a:schemeClr val="tx1"/>
              </a:solidFill>
            </a:endParaRPr>
          </a:p>
        </p:txBody>
      </p:sp>
      <p:sp>
        <p:nvSpPr>
          <p:cNvPr id="9219" name="Rectangle 3"/>
          <p:cNvSpPr>
            <a:spLocks noGrp="1" noChangeArrowheads="1"/>
          </p:cNvSpPr>
          <p:nvPr>
            <p:ph type="body" idx="1"/>
          </p:nvPr>
        </p:nvSpPr>
        <p:spPr>
          <a:xfrm>
            <a:off x="457200" y="1066800"/>
            <a:ext cx="8458200" cy="4530725"/>
          </a:xfrm>
        </p:spPr>
        <p:txBody>
          <a:bodyPr>
            <a:noAutofit/>
          </a:bodyPr>
          <a:lstStyle/>
          <a:p>
            <a:pPr marL="457200" indent="-457200">
              <a:buFont typeface="+mj-lt"/>
              <a:buAutoNum type="arabicPeriod"/>
            </a:pPr>
            <a:endParaRPr lang="en-US" sz="2400" dirty="0">
              <a:solidFill>
                <a:srgbClr val="000000"/>
              </a:solidFill>
              <a:latin typeface="Times New Roman" pitchFamily="18" charset="0"/>
              <a:cs typeface="Times New Roman" pitchFamily="18" charset="0"/>
            </a:endParaRPr>
          </a:p>
          <a:p>
            <a:pPr marL="344487" lvl="1" indent="0" algn="just" eaLnBrk="1" hangingPunct="1">
              <a:lnSpc>
                <a:spcPct val="80000"/>
              </a:lnSpc>
              <a:buFont typeface="Wingdings" pitchFamily="2" charset="2"/>
              <a:buNone/>
              <a:defRPr/>
            </a:pPr>
            <a:endParaRPr lang="en-US" dirty="0" smtClean="0">
              <a:latin typeface="Times New Roman" pitchFamily="18" charset="0"/>
              <a:cs typeface="Times New Roman" pitchFamily="18" charset="0"/>
            </a:endParaRPr>
          </a:p>
          <a:p>
            <a:pPr eaLnBrk="1" hangingPunct="1">
              <a:lnSpc>
                <a:spcPct val="80000"/>
              </a:lnSpc>
              <a:defRPr/>
            </a:pPr>
            <a:endParaRPr lang="en-US" sz="2400" dirty="0" smtClean="0">
              <a:latin typeface="Times New Roman" pitchFamily="18" charset="0"/>
              <a:cs typeface="Times New Roman" pitchFamily="18" charset="0"/>
            </a:endParaRPr>
          </a:p>
        </p:txBody>
      </p:sp>
      <p:sp>
        <p:nvSpPr>
          <p:cNvPr id="2" name="Rectangle 1"/>
          <p:cNvSpPr/>
          <p:nvPr/>
        </p:nvSpPr>
        <p:spPr>
          <a:xfrm>
            <a:off x="442993" y="958312"/>
            <a:ext cx="8077200" cy="5016758"/>
          </a:xfrm>
          <a:prstGeom prst="rect">
            <a:avLst/>
          </a:prstGeom>
        </p:spPr>
        <p:txBody>
          <a:bodyPr wrap="square">
            <a:spAutoFit/>
          </a:bodyPr>
          <a:lstStyle/>
          <a:p>
            <a:pPr algn="l"/>
            <a:r>
              <a:rPr lang="en-US" sz="2000" b="1" dirty="0" smtClean="0"/>
              <a:t>Smoking</a:t>
            </a:r>
          </a:p>
          <a:p>
            <a:pPr algn="l"/>
            <a:r>
              <a:rPr lang="en-US" sz="2000" b="1" dirty="0" smtClean="0"/>
              <a:t>Hyperthyroidism</a:t>
            </a:r>
            <a:r>
              <a:rPr lang="en-US" sz="2000" dirty="0" smtClean="0"/>
              <a:t>: </a:t>
            </a:r>
            <a:r>
              <a:rPr lang="en-US" sz="2000" dirty="0">
                <a:solidFill>
                  <a:srgbClr val="000000"/>
                </a:solidFill>
                <a:latin typeface="Times New Roman" pitchFamily="18" charset="0"/>
                <a:cs typeface="Times New Roman" pitchFamily="18" charset="0"/>
              </a:rPr>
              <a:t>Smoking: worsen the overactive graves disease (specially eye </a:t>
            </a:r>
            <a:r>
              <a:rPr lang="en-US" sz="2000" dirty="0" smtClean="0">
                <a:solidFill>
                  <a:srgbClr val="000000"/>
                </a:solidFill>
                <a:latin typeface="Times New Roman" pitchFamily="18" charset="0"/>
                <a:cs typeface="Times New Roman" pitchFamily="18" charset="0"/>
              </a:rPr>
              <a:t>problem and mental) twice more sever symptoms. </a:t>
            </a:r>
          </a:p>
          <a:p>
            <a:pPr algn="l"/>
            <a:r>
              <a:rPr lang="en-US" sz="2000" b="1" dirty="0" err="1" smtClean="0">
                <a:solidFill>
                  <a:srgbClr val="000000"/>
                </a:solidFill>
                <a:latin typeface="Times New Roman" pitchFamily="18" charset="0"/>
                <a:cs typeface="Times New Roman" pitchFamily="18" charset="0"/>
              </a:rPr>
              <a:t>Hypothyroidism:</a:t>
            </a:r>
            <a:r>
              <a:rPr lang="en-US" sz="2000" dirty="0" err="1" smtClean="0"/>
              <a:t>Thiocyanate</a:t>
            </a:r>
            <a:r>
              <a:rPr lang="en-US" sz="2000" dirty="0"/>
              <a:t>, a major component of smoke, derived from hydrogen cyanide, leads to increased excretion of iodine, inhibits iodine uptake by the thyroid, competes with iodide in the </a:t>
            </a:r>
            <a:r>
              <a:rPr lang="en-US" sz="2000" dirty="0" err="1"/>
              <a:t>organification</a:t>
            </a:r>
            <a:r>
              <a:rPr lang="en-US" sz="2000" dirty="0"/>
              <a:t> process </a:t>
            </a:r>
            <a:r>
              <a:rPr lang="en-US" sz="2000" dirty="0" smtClean="0"/>
              <a:t>and </a:t>
            </a:r>
            <a:r>
              <a:rPr lang="en-US" sz="2000" dirty="0"/>
              <a:t>inhibits thyroid hormone </a:t>
            </a:r>
            <a:r>
              <a:rPr lang="en-US" sz="2000" dirty="0" smtClean="0"/>
              <a:t>synthesis. </a:t>
            </a:r>
          </a:p>
          <a:p>
            <a:pPr algn="l"/>
            <a:endParaRPr lang="en-US" sz="2000" dirty="0"/>
          </a:p>
          <a:p>
            <a:pPr algn="l"/>
            <a:r>
              <a:rPr lang="en-US" sz="2000" b="1" dirty="0" smtClean="0"/>
              <a:t>Diet:</a:t>
            </a:r>
            <a:r>
              <a:rPr lang="en-US" sz="2000" dirty="0" smtClean="0"/>
              <a:t> diet alone can manage thyroid disorder.</a:t>
            </a:r>
          </a:p>
          <a:p>
            <a:pPr algn="l"/>
            <a:r>
              <a:rPr lang="en-US" sz="2000" dirty="0" smtClean="0"/>
              <a:t>Hypothyroidism: avoid eating fatty food, recommend iodine containing diet (like ) specially in iodine deficient areas. </a:t>
            </a:r>
            <a:endParaRPr lang="en-US" sz="2000" dirty="0"/>
          </a:p>
          <a:p>
            <a:pPr algn="l"/>
            <a:endParaRPr lang="en-US" sz="2000" dirty="0" smtClean="0"/>
          </a:p>
          <a:p>
            <a:pPr algn="l"/>
            <a:endParaRPr lang="en-US" sz="2000" dirty="0"/>
          </a:p>
          <a:p>
            <a:pPr algn="l"/>
            <a:endParaRPr lang="en-US" sz="2000" dirty="0" smtClean="0"/>
          </a:p>
          <a:p>
            <a:pPr algn="l"/>
            <a:endParaRPr lang="en-US" sz="2000" dirty="0"/>
          </a:p>
          <a:p>
            <a:pPr algn="l"/>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495800"/>
            <a:ext cx="6810375" cy="236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722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a:solidFill>
            <a:srgbClr val="FFC000"/>
          </a:solidFill>
        </p:spPr>
        <p:txBody>
          <a:bodyPr bIns="91440" anchor="b" anchorCtr="0">
            <a:normAutofit fontScale="90000"/>
          </a:bodyPr>
          <a:lstStyle/>
          <a:p>
            <a:r>
              <a:rPr lang="en-US" b="1" dirty="0">
                <a:solidFill>
                  <a:schemeClr val="tx1"/>
                </a:solidFill>
              </a:rPr>
              <a:t>Pharmacological therapy</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055" y="5105399"/>
            <a:ext cx="1665745" cy="152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105400"/>
            <a:ext cx="1687055" cy="143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435" t="910" r="18698" b="5273"/>
          <a:stretch/>
        </p:blipFill>
        <p:spPr bwMode="auto">
          <a:xfrm>
            <a:off x="381000" y="5105400"/>
            <a:ext cx="2286000" cy="16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4614196"/>
            <a:ext cx="2666999" cy="20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9067799" cy="385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3733800"/>
            <a:ext cx="800219" cy="369332"/>
          </a:xfrm>
          <a:prstGeom prst="rect">
            <a:avLst/>
          </a:prstGeom>
          <a:solidFill>
            <a:srgbClr val="FFC000"/>
          </a:solidFill>
        </p:spPr>
        <p:txBody>
          <a:bodyPr wrap="none" rtlCol="0">
            <a:spAutoFit/>
          </a:bodyPr>
          <a:lstStyle/>
          <a:p>
            <a:r>
              <a:rPr lang="en-US" dirty="0" smtClean="0"/>
              <a:t>iodide</a:t>
            </a:r>
            <a:endParaRPr lang="en-US" dirty="0"/>
          </a:p>
        </p:txBody>
      </p:sp>
      <p:sp>
        <p:nvSpPr>
          <p:cNvPr id="11" name="TextBox 10"/>
          <p:cNvSpPr txBox="1"/>
          <p:nvPr/>
        </p:nvSpPr>
        <p:spPr>
          <a:xfrm>
            <a:off x="6248399" y="1641594"/>
            <a:ext cx="800219" cy="369332"/>
          </a:xfrm>
          <a:prstGeom prst="rect">
            <a:avLst/>
          </a:prstGeom>
          <a:solidFill>
            <a:srgbClr val="FFC000"/>
          </a:solidFill>
        </p:spPr>
        <p:txBody>
          <a:bodyPr wrap="none" rtlCol="0">
            <a:spAutoFit/>
          </a:bodyPr>
          <a:lstStyle/>
          <a:p>
            <a:r>
              <a:rPr lang="en-US" dirty="0" smtClean="0"/>
              <a:t>iodide</a:t>
            </a:r>
            <a:endParaRPr lang="en-US" dirty="0"/>
          </a:p>
        </p:txBody>
      </p:sp>
      <p:sp>
        <p:nvSpPr>
          <p:cNvPr id="12" name="TextBox 11"/>
          <p:cNvSpPr txBox="1"/>
          <p:nvPr/>
        </p:nvSpPr>
        <p:spPr>
          <a:xfrm>
            <a:off x="7734300" y="1827530"/>
            <a:ext cx="1313180" cy="369332"/>
          </a:xfrm>
          <a:prstGeom prst="rect">
            <a:avLst/>
          </a:prstGeom>
          <a:solidFill>
            <a:srgbClr val="FF0000"/>
          </a:solidFill>
        </p:spPr>
        <p:txBody>
          <a:bodyPr wrap="none" rtlCol="0">
            <a:spAutoFit/>
          </a:bodyPr>
          <a:lstStyle/>
          <a:p>
            <a:r>
              <a:rPr lang="en-US" dirty="0" err="1" smtClean="0"/>
              <a:t>thionamide</a:t>
            </a:r>
            <a:endParaRPr lang="en-US" dirty="0"/>
          </a:p>
        </p:txBody>
      </p:sp>
      <p:sp>
        <p:nvSpPr>
          <p:cNvPr id="13" name="TextBox 12"/>
          <p:cNvSpPr txBox="1"/>
          <p:nvPr/>
        </p:nvSpPr>
        <p:spPr>
          <a:xfrm>
            <a:off x="7776575" y="3560779"/>
            <a:ext cx="1313180" cy="369332"/>
          </a:xfrm>
          <a:prstGeom prst="rect">
            <a:avLst/>
          </a:prstGeom>
          <a:solidFill>
            <a:srgbClr val="FF0000"/>
          </a:solidFill>
        </p:spPr>
        <p:txBody>
          <a:bodyPr wrap="none" rtlCol="0">
            <a:spAutoFit/>
          </a:bodyPr>
          <a:lstStyle/>
          <a:p>
            <a:r>
              <a:rPr lang="en-US" dirty="0" err="1" smtClean="0"/>
              <a:t>thionamide</a:t>
            </a:r>
            <a:endParaRPr lang="en-US" dirty="0"/>
          </a:p>
        </p:txBody>
      </p:sp>
    </p:spTree>
    <p:extLst>
      <p:ext uri="{BB962C8B-B14F-4D97-AF65-F5344CB8AC3E}">
        <p14:creationId xmlns:p14="http://schemas.microsoft.com/office/powerpoint/2010/main" val="60250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447800" y="228600"/>
            <a:ext cx="5638800" cy="685800"/>
          </a:xfrm>
          <a:solidFill>
            <a:srgbClr val="FFC000"/>
          </a:solidFill>
        </p:spPr>
        <p:txBody>
          <a:bodyPr>
            <a:normAutofit fontScale="90000"/>
          </a:bodyPr>
          <a:lstStyle/>
          <a:p>
            <a:r>
              <a:rPr lang="en-US" sz="4400" b="1" dirty="0" err="1">
                <a:solidFill>
                  <a:schemeClr val="tx1"/>
                </a:solidFill>
              </a:rPr>
              <a:t>Thioureas</a:t>
            </a:r>
            <a:r>
              <a:rPr lang="en-US" sz="4400" b="1" dirty="0">
                <a:solidFill>
                  <a:schemeClr val="tx1"/>
                </a:solidFill>
              </a:rPr>
              <a:t> (</a:t>
            </a:r>
            <a:r>
              <a:rPr lang="en-US" sz="4400" b="1" dirty="0" err="1">
                <a:solidFill>
                  <a:schemeClr val="tx1"/>
                </a:solidFill>
              </a:rPr>
              <a:t>Thionamides</a:t>
            </a:r>
            <a:r>
              <a:rPr lang="en-US" sz="4400" b="1" dirty="0">
                <a:solidFill>
                  <a:schemeClr val="tx1"/>
                </a:solidFill>
              </a:rPr>
              <a:t>)</a:t>
            </a:r>
            <a:endParaRPr lang="en-US" sz="4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98555161"/>
              </p:ext>
            </p:extLst>
          </p:nvPr>
        </p:nvGraphicFramePr>
        <p:xfrm>
          <a:off x="228600" y="914400"/>
          <a:ext cx="8915400" cy="5958840"/>
        </p:xfrm>
        <a:graphic>
          <a:graphicData uri="http://schemas.openxmlformats.org/drawingml/2006/table">
            <a:tbl>
              <a:tblPr firstRow="1" bandRow="1">
                <a:tableStyleId>{5C22544A-7EE6-4342-B048-85BDC9FD1C3A}</a:tableStyleId>
              </a:tblPr>
              <a:tblGrid>
                <a:gridCol w="848031"/>
                <a:gridCol w="5247969"/>
                <a:gridCol w="2819400"/>
              </a:tblGrid>
              <a:tr h="422289">
                <a:tc>
                  <a:txBody>
                    <a:bodyPr/>
                    <a:lstStyle/>
                    <a:p>
                      <a:endParaRPr lang="en-US" sz="2000" dirty="0"/>
                    </a:p>
                  </a:txBody>
                  <a:tcPr/>
                </a:tc>
                <a:tc>
                  <a:txBody>
                    <a:bodyPr/>
                    <a:lstStyle/>
                    <a:p>
                      <a:r>
                        <a:rPr lang="en-US" sz="2000" dirty="0" smtClean="0"/>
                        <a:t>PTU (</a:t>
                      </a:r>
                      <a:r>
                        <a:rPr lang="en-US" sz="2000" dirty="0" err="1" smtClean="0"/>
                        <a:t>propul</a:t>
                      </a:r>
                      <a:r>
                        <a:rPr lang="en-US" sz="2000" dirty="0" smtClean="0"/>
                        <a:t> </a:t>
                      </a:r>
                      <a:r>
                        <a:rPr lang="en-US" sz="2000" dirty="0" err="1" smtClean="0"/>
                        <a:t>thiouracil</a:t>
                      </a:r>
                      <a:r>
                        <a:rPr lang="en-US" sz="2000" dirty="0" smtClean="0"/>
                        <a:t>)</a:t>
                      </a:r>
                      <a:endParaRPr lang="en-US" sz="2000" dirty="0"/>
                    </a:p>
                  </a:txBody>
                  <a:tcPr/>
                </a:tc>
                <a:tc>
                  <a:txBody>
                    <a:bodyPr/>
                    <a:lstStyle/>
                    <a:p>
                      <a:r>
                        <a:rPr lang="en-US" sz="2000" dirty="0" err="1" smtClean="0"/>
                        <a:t>Methimazole</a:t>
                      </a:r>
                      <a:r>
                        <a:rPr lang="en-US" sz="2000" dirty="0" smtClean="0"/>
                        <a:t> (MMI)</a:t>
                      </a:r>
                      <a:endParaRPr lang="en-US" sz="2000" dirty="0"/>
                    </a:p>
                  </a:txBody>
                  <a:tcPr/>
                </a:tc>
              </a:tr>
              <a:tr h="1281771">
                <a:tc>
                  <a:txBody>
                    <a:bodyPr/>
                    <a:lstStyle/>
                    <a:p>
                      <a:r>
                        <a:rPr lang="en-US" sz="2000" dirty="0" err="1" smtClean="0"/>
                        <a:t>Mech</a:t>
                      </a:r>
                      <a:r>
                        <a:rPr lang="en-US" sz="2000" dirty="0" smtClean="0"/>
                        <a:t> </a:t>
                      </a:r>
                      <a:endParaRPr lang="en-US" sz="2000" dirty="0"/>
                    </a:p>
                  </a:txBody>
                  <a:tcPr/>
                </a:tc>
                <a:tc>
                  <a:txBody>
                    <a:bodyPr/>
                    <a:lstStyle/>
                    <a:p>
                      <a:r>
                        <a:rPr lang="en-US" sz="2000" dirty="0" smtClean="0"/>
                        <a:t>-inhibiting the peroxidase enzyme system of the thyroid gland,</a:t>
                      </a:r>
                      <a:r>
                        <a:rPr lang="en-US" sz="2000" baseline="0" dirty="0" smtClean="0"/>
                        <a:t> </a:t>
                      </a:r>
                      <a:r>
                        <a:rPr lang="en-US" sz="2000" dirty="0" smtClean="0"/>
                        <a:t>-inhibit </a:t>
                      </a:r>
                      <a:r>
                        <a:rPr lang="en-US" sz="2000" dirty="0" err="1" smtClean="0"/>
                        <a:t>organification</a:t>
                      </a:r>
                      <a:r>
                        <a:rPr lang="en-US" sz="2000" dirty="0" smtClean="0"/>
                        <a:t>,</a:t>
                      </a:r>
                      <a:r>
                        <a:rPr lang="en-US" sz="2000" baseline="0" dirty="0" smtClean="0"/>
                        <a:t> </a:t>
                      </a:r>
                      <a:r>
                        <a:rPr lang="en-US" sz="2000" dirty="0" smtClean="0"/>
                        <a:t>-inhibit  coupling</a:t>
                      </a:r>
                    </a:p>
                    <a:p>
                      <a:r>
                        <a:rPr lang="en-US" sz="2000" dirty="0" smtClean="0"/>
                        <a:t>-</a:t>
                      </a:r>
                      <a:r>
                        <a:rPr lang="en-US" sz="2000" dirty="0" err="1" smtClean="0"/>
                        <a:t>immunosuppresive</a:t>
                      </a:r>
                      <a:r>
                        <a:rPr lang="en-US" sz="2000" baseline="0" dirty="0" smtClean="0"/>
                        <a:t> (week), </a:t>
                      </a:r>
                      <a:r>
                        <a:rPr lang="en-US" sz="2000" dirty="0" smtClean="0"/>
                        <a:t>inhibits the peripheral conversion of T4 to T3 in dose </a:t>
                      </a:r>
                      <a:r>
                        <a:rPr lang="en-US" sz="2000" dirty="0" err="1" smtClean="0"/>
                        <a:t>dependant</a:t>
                      </a:r>
                      <a:r>
                        <a:rPr lang="en-US" sz="2000" dirty="0" smtClean="0"/>
                        <a:t> manner</a:t>
                      </a:r>
                      <a:endParaRPr lang="en-US" sz="2000" dirty="0"/>
                    </a:p>
                  </a:txBody>
                  <a:tcPr/>
                </a:tc>
                <a:tc>
                  <a:txBody>
                    <a:bodyPr/>
                    <a:lstStyle/>
                    <a:p>
                      <a:r>
                        <a:rPr lang="en-US" sz="2000" dirty="0" smtClean="0"/>
                        <a:t>Same but no </a:t>
                      </a:r>
                      <a:r>
                        <a:rPr lang="en-US" sz="2000" dirty="0" err="1" smtClean="0"/>
                        <a:t>inhibtion</a:t>
                      </a:r>
                      <a:r>
                        <a:rPr lang="en-US" sz="2000" dirty="0" smtClean="0"/>
                        <a:t> of peripheral </a:t>
                      </a:r>
                      <a:r>
                        <a:rPr lang="en-US" sz="2000" dirty="0" err="1" smtClean="0"/>
                        <a:t>convesrion</a:t>
                      </a:r>
                      <a:endParaRPr lang="en-US" sz="2000" dirty="0"/>
                    </a:p>
                  </a:txBody>
                  <a:tcPr/>
                </a:tc>
              </a:tr>
              <a:tr h="387512">
                <a:tc>
                  <a:txBody>
                    <a:bodyPr/>
                    <a:lstStyle/>
                    <a:p>
                      <a:r>
                        <a:rPr lang="en-US" sz="2000" dirty="0" smtClean="0"/>
                        <a:t>choice</a:t>
                      </a:r>
                      <a:endParaRPr lang="en-US" sz="2000" dirty="0"/>
                    </a:p>
                  </a:txBody>
                  <a:tcPr/>
                </a:tc>
                <a:tc>
                  <a:txBody>
                    <a:bodyPr/>
                    <a:lstStyle/>
                    <a:p>
                      <a:r>
                        <a:rPr lang="en-US" sz="2000" dirty="0" smtClean="0"/>
                        <a:t>Second line</a:t>
                      </a:r>
                      <a:endParaRPr lang="en-US" sz="2000" dirty="0"/>
                    </a:p>
                  </a:txBody>
                  <a:tcPr/>
                </a:tc>
                <a:tc>
                  <a:txBody>
                    <a:bodyPr/>
                    <a:lstStyle/>
                    <a:p>
                      <a:r>
                        <a:rPr lang="en-US" sz="2000" b="1" dirty="0" smtClean="0"/>
                        <a:t>First line</a:t>
                      </a:r>
                      <a:endParaRPr lang="en-US" sz="2000" b="1" dirty="0"/>
                    </a:p>
                  </a:txBody>
                  <a:tcPr/>
                </a:tc>
              </a:tr>
              <a:tr h="983685">
                <a:tc>
                  <a:txBody>
                    <a:bodyPr/>
                    <a:lstStyle/>
                    <a:p>
                      <a:r>
                        <a:rPr lang="en-US" sz="2000" dirty="0" err="1" smtClean="0"/>
                        <a:t>Distrib</a:t>
                      </a:r>
                      <a:endParaRPr lang="en-US" sz="2000" dirty="0"/>
                    </a:p>
                  </a:txBody>
                  <a:tcPr/>
                </a:tc>
                <a:tc>
                  <a:txBody>
                    <a:bodyPr/>
                    <a:lstStyle/>
                    <a:p>
                      <a:r>
                        <a:rPr lang="en-US" sz="2000" dirty="0" smtClean="0"/>
                        <a:t>Bound to plasma </a:t>
                      </a:r>
                      <a:r>
                        <a:rPr lang="en-US" sz="2000" dirty="0" err="1" smtClean="0"/>
                        <a:t>protin</a:t>
                      </a:r>
                      <a:r>
                        <a:rPr lang="en-US" sz="2000" dirty="0" smtClean="0"/>
                        <a:t> </a:t>
                      </a:r>
                    </a:p>
                    <a:p>
                      <a:r>
                        <a:rPr lang="en-US" sz="2000" dirty="0" smtClean="0"/>
                        <a:t>No placenta</a:t>
                      </a:r>
                      <a:r>
                        <a:rPr lang="en-US" sz="2000" baseline="0" dirty="0" smtClean="0"/>
                        <a:t> or milk passing</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not protein bound.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crosses the </a:t>
                      </a:r>
                      <a:r>
                        <a:rPr lang="en-US" sz="2000" dirty="0" err="1" smtClean="0"/>
                        <a:t>placenta,in</a:t>
                      </a:r>
                      <a:r>
                        <a:rPr lang="en-US" sz="2000" dirty="0" smtClean="0"/>
                        <a:t> breast milk.</a:t>
                      </a:r>
                    </a:p>
                  </a:txBody>
                  <a:tcPr/>
                </a:tc>
              </a:tr>
              <a:tr h="446391">
                <a:tc>
                  <a:txBody>
                    <a:bodyPr/>
                    <a:lstStyle/>
                    <a:p>
                      <a:r>
                        <a:rPr lang="en-US" sz="2000" dirty="0" err="1" smtClean="0"/>
                        <a:t>Preg</a:t>
                      </a:r>
                      <a:r>
                        <a:rPr lang="en-US" sz="2000" dirty="0" smtClean="0"/>
                        <a:t>.</a:t>
                      </a:r>
                      <a:endParaRPr lang="en-US" sz="2000" dirty="0"/>
                    </a:p>
                  </a:txBody>
                  <a:tcPr/>
                </a:tc>
                <a:tc>
                  <a:txBody>
                    <a:bodyPr/>
                    <a:lstStyle/>
                    <a:p>
                      <a:r>
                        <a:rPr lang="en-US" sz="2000" dirty="0" smtClean="0"/>
                        <a:t>After</a:t>
                      </a:r>
                      <a:r>
                        <a:rPr lang="en-US" sz="2000" baseline="0" dirty="0" smtClean="0"/>
                        <a:t> the first trimester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 first trimester</a:t>
                      </a:r>
                    </a:p>
                  </a:txBody>
                  <a:tcPr/>
                </a:tc>
              </a:tr>
              <a:tr h="685599">
                <a:tc>
                  <a:txBody>
                    <a:bodyPr/>
                    <a:lstStyle/>
                    <a:p>
                      <a:r>
                        <a:rPr lang="en-US" sz="2000" dirty="0" smtClean="0"/>
                        <a:t>dose</a:t>
                      </a:r>
                      <a:endParaRPr lang="en-US" sz="2000" dirty="0"/>
                    </a:p>
                  </a:txBody>
                  <a:tcPr/>
                </a:tc>
                <a:tc>
                  <a:txBody>
                    <a:bodyPr/>
                    <a:lstStyle/>
                    <a:p>
                      <a:r>
                        <a:rPr lang="en-US" sz="2000" dirty="0" smtClean="0"/>
                        <a:t>300 to 600 mg daily (usually in three or four divided doses) </a:t>
                      </a:r>
                      <a:endParaRPr lang="en-US" sz="2000" dirty="0"/>
                    </a:p>
                  </a:txBody>
                  <a:tcPr/>
                </a:tc>
                <a:tc>
                  <a:txBody>
                    <a:bodyPr/>
                    <a:lstStyle/>
                    <a:p>
                      <a:r>
                        <a:rPr lang="en-US" sz="2000" dirty="0" smtClean="0"/>
                        <a:t>30 to 60 mg daily given in three divided doses</a:t>
                      </a:r>
                      <a:endParaRPr lang="en-US" sz="2000" dirty="0"/>
                    </a:p>
                  </a:txBody>
                  <a:tcPr/>
                </a:tc>
              </a:tr>
              <a:tr h="1661160">
                <a:tc>
                  <a:txBody>
                    <a:bodyPr/>
                    <a:lstStyle/>
                    <a:p>
                      <a:r>
                        <a:rPr lang="en-US" sz="2000" dirty="0" smtClean="0"/>
                        <a:t>SE</a:t>
                      </a:r>
                      <a:endParaRPr lang="en-US" sz="2000" dirty="0"/>
                    </a:p>
                  </a:txBody>
                  <a:tcPr/>
                </a:tc>
                <a:tc>
                  <a:txBody>
                    <a:bodyPr/>
                    <a:lstStyle/>
                    <a:p>
                      <a:r>
                        <a:rPr lang="en-US" sz="2000" dirty="0" smtClean="0"/>
                        <a:t>Minor: Rash, leukopenia (transient)</a:t>
                      </a:r>
                    </a:p>
                    <a:p>
                      <a:r>
                        <a:rPr lang="en-US" sz="2000" dirty="0" smtClean="0"/>
                        <a:t>Major: </a:t>
                      </a:r>
                      <a:r>
                        <a:rPr lang="en-US" sz="2000" dirty="0" err="1" smtClean="0"/>
                        <a:t>agranulocytosis</a:t>
                      </a:r>
                      <a:r>
                        <a:rPr lang="en-US" sz="2000" dirty="0" smtClean="0"/>
                        <a:t> (with fever, malaise, gingivitis, </a:t>
                      </a:r>
                      <a:r>
                        <a:rPr lang="en-US" sz="2000" dirty="0" err="1" smtClean="0"/>
                        <a:t>oropharyngeal</a:t>
                      </a:r>
                      <a:r>
                        <a:rPr lang="en-US" sz="2000" dirty="0" smtClean="0"/>
                        <a:t> infection, and a granulocyte &lt; 250/</a:t>
                      </a:r>
                      <a:r>
                        <a:rPr lang="en-US" sz="2000" baseline="0" dirty="0" smtClean="0"/>
                        <a:t> </a:t>
                      </a:r>
                      <a:r>
                        <a:rPr lang="en-US" sz="2000" dirty="0" smtClean="0"/>
                        <a:t>mm3 ),aplastic anemia, GI intolerance, hepatotoxicity,</a:t>
                      </a:r>
                      <a:r>
                        <a:rPr lang="en-US" sz="2000" baseline="0" dirty="0" smtClean="0"/>
                        <a:t> </a:t>
                      </a:r>
                      <a:r>
                        <a:rPr lang="en-US" sz="2000" dirty="0" err="1" smtClean="0"/>
                        <a:t>hypoprothrombinemia</a:t>
                      </a:r>
                      <a:r>
                        <a:rPr lang="en-US" sz="2400" b="1" dirty="0" smtClean="0">
                          <a:solidFill>
                            <a:srgbClr val="FF0000"/>
                          </a:solidFill>
                        </a:rPr>
                        <a:t>,</a:t>
                      </a:r>
                      <a:r>
                        <a:rPr lang="en-US" sz="2400" b="1" baseline="0" dirty="0" smtClean="0">
                          <a:solidFill>
                            <a:srgbClr val="FF0000"/>
                          </a:solidFill>
                        </a:rPr>
                        <a:t> </a:t>
                      </a:r>
                      <a:r>
                        <a:rPr lang="en-US" sz="2400" b="1" dirty="0" smtClean="0">
                          <a:solidFill>
                            <a:srgbClr val="FF0000"/>
                          </a:solidFill>
                        </a:rPr>
                        <a:t>cross-sensitivity</a:t>
                      </a:r>
                      <a:r>
                        <a:rPr lang="en-US" sz="20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Same but  less </a:t>
                      </a:r>
                      <a:r>
                        <a:rPr lang="en-US" sz="2000" baseline="0" dirty="0" smtClean="0"/>
                        <a:t> hepatotoxicity with teratogenicity </a:t>
                      </a:r>
                      <a:r>
                        <a:rPr lang="en-US" sz="2000" b="1" baseline="0" dirty="0" smtClean="0"/>
                        <a:t>(avoid in the first trimester only )</a:t>
                      </a:r>
                      <a:endParaRPr lang="en-US" sz="2000" b="1" dirty="0" smtClean="0"/>
                    </a:p>
                    <a:p>
                      <a:endParaRPr lang="en-US" sz="2000" dirty="0"/>
                    </a:p>
                  </a:txBody>
                  <a:tcPr/>
                </a:tc>
              </a:tr>
            </a:tbl>
          </a:graphicData>
        </a:graphic>
      </p:graphicFrame>
    </p:spTree>
    <p:extLst>
      <p:ext uri="{BB962C8B-B14F-4D97-AF65-F5344CB8AC3E}">
        <p14:creationId xmlns:p14="http://schemas.microsoft.com/office/powerpoint/2010/main" val="2194267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152400"/>
            <a:ext cx="7772400" cy="609600"/>
          </a:xfrm>
          <a:solidFill>
            <a:srgbClr val="FFC000"/>
          </a:solidFill>
        </p:spPr>
        <p:txBody>
          <a:bodyPr>
            <a:normAutofit fontScale="90000"/>
          </a:bodyPr>
          <a:lstStyle/>
          <a:p>
            <a:pPr algn="ctr" eaLnBrk="1" hangingPunct="1"/>
            <a:r>
              <a:rPr lang="en-US" dirty="0" smtClean="0"/>
              <a:t>INTRODUCTION</a:t>
            </a:r>
          </a:p>
        </p:txBody>
      </p:sp>
      <p:sp>
        <p:nvSpPr>
          <p:cNvPr id="361475" name="Rectangle 3"/>
          <p:cNvSpPr>
            <a:spLocks noGrp="1" noChangeArrowheads="1"/>
          </p:cNvSpPr>
          <p:nvPr>
            <p:ph type="body" idx="1"/>
          </p:nvPr>
        </p:nvSpPr>
        <p:spPr>
          <a:xfrm>
            <a:off x="304800" y="838200"/>
            <a:ext cx="8686800" cy="4572000"/>
          </a:xfrm>
        </p:spPr>
        <p:txBody>
          <a:bodyPr>
            <a:noAutofit/>
          </a:bodyPr>
          <a:lstStyle/>
          <a:p>
            <a:r>
              <a:rPr lang="en-US" sz="2400" b="1" dirty="0" smtClean="0"/>
              <a:t>Thyroid rule:</a:t>
            </a:r>
          </a:p>
          <a:p>
            <a:r>
              <a:rPr lang="en-US" sz="2400" dirty="0" smtClean="0"/>
              <a:t>In </a:t>
            </a:r>
            <a:r>
              <a:rPr lang="en-US" sz="2400" dirty="0"/>
              <a:t>a child, </a:t>
            </a:r>
            <a:r>
              <a:rPr lang="en-US" sz="2400" dirty="0" smtClean="0"/>
              <a:t>critical for normal </a:t>
            </a:r>
            <a:r>
              <a:rPr lang="en-US" sz="2400" dirty="0"/>
              <a:t>growth and development</a:t>
            </a:r>
            <a:r>
              <a:rPr lang="en-US" sz="2400" dirty="0" smtClean="0"/>
              <a:t>.</a:t>
            </a:r>
          </a:p>
          <a:p>
            <a:r>
              <a:rPr lang="en-US" sz="2400" dirty="0" smtClean="0"/>
              <a:t> </a:t>
            </a:r>
            <a:r>
              <a:rPr lang="en-US" sz="2400" dirty="0"/>
              <a:t>In an adult, </a:t>
            </a:r>
            <a:r>
              <a:rPr lang="en-US" sz="2400" dirty="0" smtClean="0"/>
              <a:t>maintain metabolic stability</a:t>
            </a:r>
            <a:r>
              <a:rPr lang="en-US" sz="2400" dirty="0"/>
              <a:t>. </a:t>
            </a:r>
            <a:endParaRPr lang="en-US" sz="2400" dirty="0" smtClean="0"/>
          </a:p>
          <a:p>
            <a:endParaRPr lang="en-US" sz="900" dirty="0">
              <a:solidFill>
                <a:srgbClr val="000000"/>
              </a:solidFill>
              <a:latin typeface="Times New Roman" pitchFamily="18" charset="0"/>
              <a:cs typeface="Times New Roman" pitchFamily="18" charset="0"/>
            </a:endParaRPr>
          </a:p>
          <a:p>
            <a:pPr>
              <a:buClr>
                <a:srgbClr val="CC9900"/>
              </a:buClr>
            </a:pPr>
            <a:r>
              <a:rPr lang="en-US" sz="2400" dirty="0"/>
              <a:t>Thyroid disorders result in </a:t>
            </a:r>
            <a:r>
              <a:rPr lang="en-US" sz="2400" b="1" dirty="0"/>
              <a:t>alterations in metabolic </a:t>
            </a:r>
            <a:r>
              <a:rPr lang="en-US" sz="2400" b="1" dirty="0" smtClean="0"/>
              <a:t>stability</a:t>
            </a:r>
            <a:r>
              <a:rPr lang="en-US" sz="2400" dirty="0" smtClean="0"/>
              <a:t>. Hyperthyroidism </a:t>
            </a:r>
            <a:r>
              <a:rPr lang="en-US" sz="2400" dirty="0"/>
              <a:t>and hypothyroidism are the clinical and biochemical syndromes resulting from increased and decreased thyroid hormone production</a:t>
            </a:r>
            <a:r>
              <a:rPr lang="en-US" sz="2400" dirty="0" smtClean="0"/>
              <a:t>.</a:t>
            </a:r>
          </a:p>
          <a:p>
            <a:pPr>
              <a:buClr>
                <a:srgbClr val="CC9900"/>
              </a:buClr>
            </a:pPr>
            <a:endParaRPr lang="en-US" sz="1000" dirty="0"/>
          </a:p>
          <a:p>
            <a:pPr marL="0" indent="0">
              <a:buNone/>
            </a:pPr>
            <a:r>
              <a:rPr lang="en-US" sz="2400" dirty="0" smtClean="0"/>
              <a:t>The common type (hereditary):</a:t>
            </a:r>
            <a:endParaRPr lang="en-US" sz="2400" dirty="0"/>
          </a:p>
          <a:p>
            <a:r>
              <a:rPr lang="en-US" sz="2400" dirty="0" smtClean="0"/>
              <a:t>Thyrotoxicosis </a:t>
            </a:r>
            <a:r>
              <a:rPr lang="en-US" sz="2400" dirty="0"/>
              <a:t>is most commonly caused by </a:t>
            </a:r>
            <a:r>
              <a:rPr lang="en-US" sz="2400" b="1" dirty="0"/>
              <a:t>Graves’ disease</a:t>
            </a:r>
            <a:r>
              <a:rPr lang="en-US" sz="2400" dirty="0"/>
              <a:t>, autoimmune disorder </a:t>
            </a:r>
            <a:r>
              <a:rPr lang="en-US" sz="2400" dirty="0" smtClean="0"/>
              <a:t>{</a:t>
            </a:r>
            <a:r>
              <a:rPr lang="en-US" sz="2400" b="1" dirty="0" smtClean="0"/>
              <a:t>thyroid-stimulating </a:t>
            </a:r>
            <a:r>
              <a:rPr lang="en-US" sz="2400" b="1" dirty="0"/>
              <a:t>antibody (</a:t>
            </a:r>
            <a:r>
              <a:rPr lang="en-US" sz="2400" b="1" dirty="0" err="1"/>
              <a:t>TSAb</a:t>
            </a:r>
            <a:r>
              <a:rPr lang="en-US" sz="2400" b="1" dirty="0"/>
              <a:t>) </a:t>
            </a:r>
            <a:r>
              <a:rPr lang="en-US" sz="2400" dirty="0"/>
              <a:t>elicits the same biologic response as </a:t>
            </a:r>
            <a:r>
              <a:rPr lang="en-US" sz="2400" b="1" dirty="0"/>
              <a:t>thyroid-stimulating hormone (TSH</a:t>
            </a:r>
            <a:r>
              <a:rPr lang="en-US" sz="2400" b="1" dirty="0" smtClean="0"/>
              <a:t>)</a:t>
            </a:r>
            <a:r>
              <a:rPr lang="en-US" sz="2400" dirty="0" smtClean="0"/>
              <a:t>}.</a:t>
            </a:r>
            <a:endParaRPr lang="en-US" sz="2400" dirty="0"/>
          </a:p>
          <a:p>
            <a:r>
              <a:rPr lang="en-US" sz="2400" dirty="0"/>
              <a:t>Hypothyroidism is most often due to an autoimmune disorder known as </a:t>
            </a:r>
            <a:r>
              <a:rPr lang="en-US" sz="2400" b="1" i="1" dirty="0"/>
              <a:t>Hashimoto’s thyroiditis</a:t>
            </a:r>
            <a:r>
              <a:rPr lang="en-US" sz="2400" b="1" dirty="0"/>
              <a:t>.</a:t>
            </a:r>
          </a:p>
          <a:p>
            <a:pPr>
              <a:buClr>
                <a:srgbClr val="CC9900"/>
              </a:buClr>
            </a:pPr>
            <a:endParaRPr lang="en-US" sz="2400" dirty="0"/>
          </a:p>
          <a:p>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5205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524000" y="152400"/>
            <a:ext cx="5562600" cy="685800"/>
          </a:xfrm>
          <a:solidFill>
            <a:srgbClr val="FFC000"/>
          </a:solidFill>
        </p:spPr>
        <p:txBody>
          <a:bodyPr>
            <a:normAutofit fontScale="90000"/>
          </a:bodyPr>
          <a:lstStyle/>
          <a:p>
            <a:r>
              <a:rPr lang="en-US" sz="4400" b="1" dirty="0" err="1">
                <a:solidFill>
                  <a:schemeClr val="tx1"/>
                </a:solidFill>
              </a:rPr>
              <a:t>Thioureas</a:t>
            </a:r>
            <a:r>
              <a:rPr lang="en-US" sz="4400" b="1" dirty="0">
                <a:solidFill>
                  <a:schemeClr val="tx1"/>
                </a:solidFill>
              </a:rPr>
              <a:t> (</a:t>
            </a:r>
            <a:r>
              <a:rPr lang="en-US" sz="4400" b="1" dirty="0" err="1">
                <a:solidFill>
                  <a:schemeClr val="tx1"/>
                </a:solidFill>
              </a:rPr>
              <a:t>Thionamides</a:t>
            </a:r>
            <a:r>
              <a:rPr lang="en-US" sz="4400" b="1" dirty="0">
                <a:solidFill>
                  <a:schemeClr val="tx1"/>
                </a:solidFill>
              </a:rPr>
              <a:t>)</a:t>
            </a:r>
            <a:endParaRPr lang="en-US" sz="4400" dirty="0">
              <a:solidFill>
                <a:schemeClr val="tx1"/>
              </a:solidFill>
            </a:endParaRPr>
          </a:p>
        </p:txBody>
      </p:sp>
      <p:sp>
        <p:nvSpPr>
          <p:cNvPr id="365571" name="Rectangle 3"/>
          <p:cNvSpPr>
            <a:spLocks noGrp="1" noChangeArrowheads="1"/>
          </p:cNvSpPr>
          <p:nvPr>
            <p:ph type="body" idx="1"/>
          </p:nvPr>
        </p:nvSpPr>
        <p:spPr>
          <a:xfrm>
            <a:off x="304800" y="914400"/>
            <a:ext cx="8534400" cy="4530725"/>
          </a:xfrm>
        </p:spPr>
        <p:txBody>
          <a:bodyPr>
            <a:noAutofit/>
          </a:bodyPr>
          <a:lstStyle/>
          <a:p>
            <a:pPr marL="0" algn="justLow">
              <a:spcBef>
                <a:spcPts val="0"/>
              </a:spcBef>
            </a:pPr>
            <a:r>
              <a:rPr lang="en-US" sz="2400" dirty="0">
                <a:latin typeface="Times New Roman" pitchFamily="18" charset="0"/>
                <a:ea typeface="Calibri"/>
                <a:cs typeface="Times New Roman" pitchFamily="18" charset="0"/>
              </a:rPr>
              <a:t>Improvement </a:t>
            </a:r>
            <a:r>
              <a:rPr lang="en-US" sz="2400" dirty="0" smtClean="0">
                <a:latin typeface="Times New Roman" pitchFamily="18" charset="0"/>
                <a:ea typeface="Calibri"/>
                <a:cs typeface="Times New Roman" pitchFamily="18" charset="0"/>
              </a:rPr>
              <a:t>occur </a:t>
            </a:r>
            <a:r>
              <a:rPr lang="en-US" sz="2400" dirty="0">
                <a:latin typeface="Times New Roman" pitchFamily="18" charset="0"/>
                <a:ea typeface="Calibri"/>
                <a:cs typeface="Times New Roman" pitchFamily="18" charset="0"/>
              </a:rPr>
              <a:t>within </a:t>
            </a:r>
            <a:r>
              <a:rPr lang="en-US" sz="2400" b="1" dirty="0">
                <a:latin typeface="Times New Roman" pitchFamily="18" charset="0"/>
                <a:ea typeface="Calibri"/>
                <a:cs typeface="Times New Roman" pitchFamily="18" charset="0"/>
              </a:rPr>
              <a:t>4 to 8 weeks </a:t>
            </a:r>
            <a:r>
              <a:rPr lang="en-US" sz="2400" dirty="0">
                <a:latin typeface="Times New Roman" pitchFamily="18" charset="0"/>
                <a:ea typeface="Calibri"/>
                <a:cs typeface="Times New Roman" pitchFamily="18" charset="0"/>
              </a:rPr>
              <a:t>(till end </a:t>
            </a:r>
            <a:r>
              <a:rPr lang="en-US" sz="2400" dirty="0" smtClean="0">
                <a:latin typeface="Times New Roman" pitchFamily="18" charset="0"/>
                <a:ea typeface="Calibri"/>
                <a:cs typeface="Times New Roman" pitchFamily="18" charset="0"/>
              </a:rPr>
              <a:t>of the </a:t>
            </a:r>
            <a:r>
              <a:rPr lang="en-US" sz="2400" dirty="0" err="1">
                <a:latin typeface="Times New Roman" pitchFamily="18" charset="0"/>
                <a:ea typeface="Calibri"/>
                <a:cs typeface="Times New Roman" pitchFamily="18" charset="0"/>
              </a:rPr>
              <a:t>intrathyroidal</a:t>
            </a:r>
            <a:r>
              <a:rPr lang="en-US" sz="2400" dirty="0">
                <a:latin typeface="Times New Roman" pitchFamily="18" charset="0"/>
                <a:ea typeface="Calibri"/>
                <a:cs typeface="Times New Roman" pitchFamily="18" charset="0"/>
              </a:rPr>
              <a:t> pool of thyroid hormone), at which time a tapering regimen to maintenance doses can be started. Dosage changes should be made on a monthly basis . </a:t>
            </a:r>
            <a:r>
              <a:rPr lang="en-US" sz="2400" b="1" dirty="0">
                <a:latin typeface="Times New Roman" pitchFamily="18" charset="0"/>
                <a:ea typeface="Calibri"/>
                <a:cs typeface="Times New Roman" pitchFamily="18" charset="0"/>
              </a:rPr>
              <a:t>Typical daily maintenance doses are PTU 50 to 300 mg and MMI 5 to 30 mg.</a:t>
            </a:r>
          </a:p>
          <a:p>
            <a:endParaRPr lang="en-US" sz="1200" dirty="0">
              <a:latin typeface="Times New Roman" pitchFamily="18" charset="0"/>
              <a:cs typeface="Times New Roman" pitchFamily="18" charset="0"/>
            </a:endParaRPr>
          </a:p>
          <a:p>
            <a:r>
              <a:rPr lang="en-US" sz="2400" b="1" dirty="0"/>
              <a:t>The maximal blocking doses of PTU and MMI are 1,200 and 120 mg </a:t>
            </a:r>
            <a:r>
              <a:rPr lang="en-US" sz="2400" b="1" dirty="0" smtClean="0"/>
              <a:t>daily, respectively. Maximal </a:t>
            </a:r>
            <a:r>
              <a:rPr lang="en-US" sz="2400" b="1" dirty="0"/>
              <a:t>response </a:t>
            </a:r>
            <a:r>
              <a:rPr lang="en-US" sz="2400" b="1" dirty="0" smtClean="0"/>
              <a:t> is obtained in </a:t>
            </a:r>
            <a:r>
              <a:rPr lang="en-US" sz="2400" b="1" dirty="0"/>
              <a:t>4 to 6 </a:t>
            </a:r>
            <a:r>
              <a:rPr lang="en-US" sz="2400" b="1" dirty="0" smtClean="0"/>
              <a:t>months.</a:t>
            </a:r>
          </a:p>
          <a:p>
            <a:endParaRPr lang="en-US" sz="2400" dirty="0" smtClean="0">
              <a:latin typeface="Times New Roman" pitchFamily="18" charset="0"/>
              <a:ea typeface="Calibri"/>
              <a:cs typeface="Times New Roman" pitchFamily="18" charset="0"/>
            </a:endParaRPr>
          </a:p>
          <a:p>
            <a:pPr marL="0" marR="0" algn="justLow">
              <a:spcBef>
                <a:spcPts val="0"/>
              </a:spcBef>
              <a:spcAft>
                <a:spcPts val="0"/>
              </a:spcAft>
            </a:pPr>
            <a:r>
              <a:rPr lang="en-US" sz="2400" dirty="0" err="1" smtClean="0">
                <a:latin typeface="Times New Roman" pitchFamily="18" charset="0"/>
                <a:ea typeface="Calibri"/>
                <a:cs typeface="Times New Roman" pitchFamily="18" charset="0"/>
              </a:rPr>
              <a:t>Antithyroid</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drug therapy should continue for </a:t>
            </a:r>
            <a:r>
              <a:rPr lang="en-US" sz="2400" b="1" dirty="0">
                <a:latin typeface="Times New Roman" pitchFamily="18" charset="0"/>
                <a:ea typeface="Calibri"/>
                <a:cs typeface="Times New Roman" pitchFamily="18" charset="0"/>
              </a:rPr>
              <a:t>12 to 24 months</a:t>
            </a:r>
            <a:r>
              <a:rPr lang="en-US" sz="2400" dirty="0">
                <a:latin typeface="Times New Roman" pitchFamily="18" charset="0"/>
                <a:ea typeface="Calibri"/>
                <a:cs typeface="Times New Roman" pitchFamily="18" charset="0"/>
              </a:rPr>
              <a:t> to induce a long-term remission</a:t>
            </a:r>
            <a:r>
              <a:rPr lang="en-US" sz="2400" dirty="0" smtClean="0">
                <a:latin typeface="Times New Roman" pitchFamily="18" charset="0"/>
                <a:ea typeface="Calibri"/>
                <a:cs typeface="Times New Roman" pitchFamily="18" charset="0"/>
              </a:rPr>
              <a:t>.</a:t>
            </a:r>
          </a:p>
          <a:p>
            <a:pPr marL="0" marR="0" indent="0" algn="justLow">
              <a:spcBef>
                <a:spcPts val="0"/>
              </a:spcBef>
              <a:spcAft>
                <a:spcPts val="0"/>
              </a:spcAft>
              <a:buNone/>
            </a:pPr>
            <a:endParaRPr lang="en-US" sz="2400" dirty="0">
              <a:latin typeface="Times New Roman" pitchFamily="18" charset="0"/>
              <a:ea typeface="Calibri"/>
              <a:cs typeface="Times New Roman" pitchFamily="18" charset="0"/>
            </a:endParaRPr>
          </a:p>
          <a:p>
            <a:pPr marL="0" marR="0" algn="justLow">
              <a:spcBef>
                <a:spcPts val="0"/>
              </a:spcBef>
              <a:spcAft>
                <a:spcPts val="0"/>
              </a:spcAft>
            </a:pPr>
            <a:r>
              <a:rPr lang="en-US" sz="2400" dirty="0" smtClean="0">
                <a:latin typeface="Times New Roman" pitchFamily="18" charset="0"/>
                <a:ea typeface="Calibri"/>
                <a:cs typeface="Times New Roman" pitchFamily="18" charset="0"/>
              </a:rPr>
              <a:t>Patients </a:t>
            </a:r>
            <a:r>
              <a:rPr lang="en-US" sz="2400" dirty="0">
                <a:latin typeface="Times New Roman" pitchFamily="18" charset="0"/>
                <a:ea typeface="Calibri"/>
                <a:cs typeface="Times New Roman" pitchFamily="18" charset="0"/>
              </a:rPr>
              <a:t>should be monitored </a:t>
            </a:r>
            <a:r>
              <a:rPr lang="en-US" sz="2400" b="1" dirty="0">
                <a:latin typeface="Times New Roman" pitchFamily="18" charset="0"/>
                <a:ea typeface="Calibri"/>
                <a:cs typeface="Times New Roman" pitchFamily="18" charset="0"/>
              </a:rPr>
              <a:t>every 6 to 12 months </a:t>
            </a:r>
            <a:r>
              <a:rPr lang="en-US" sz="2400" dirty="0">
                <a:latin typeface="Times New Roman" pitchFamily="18" charset="0"/>
                <a:ea typeface="Calibri"/>
                <a:cs typeface="Times New Roman" pitchFamily="18" charset="0"/>
              </a:rPr>
              <a:t>after remission. If a relapse occurs, </a:t>
            </a:r>
            <a:r>
              <a:rPr lang="en-US" sz="2400" b="1" dirty="0">
                <a:latin typeface="Times New Roman" pitchFamily="18" charset="0"/>
                <a:ea typeface="Calibri"/>
                <a:cs typeface="Times New Roman" pitchFamily="18" charset="0"/>
              </a:rPr>
              <a:t>alternate therapy with RAI </a:t>
            </a:r>
            <a:r>
              <a:rPr lang="en-US" sz="2400" dirty="0">
                <a:latin typeface="Times New Roman" pitchFamily="18" charset="0"/>
                <a:ea typeface="Calibri"/>
                <a:cs typeface="Times New Roman" pitchFamily="18" charset="0"/>
              </a:rPr>
              <a:t>is </a:t>
            </a:r>
            <a:r>
              <a:rPr lang="en-US" sz="2400" dirty="0" smtClean="0">
                <a:latin typeface="Times New Roman" pitchFamily="18" charset="0"/>
                <a:ea typeface="Calibri"/>
                <a:cs typeface="Times New Roman" pitchFamily="18" charset="0"/>
              </a:rPr>
              <a:t>recommended.</a:t>
            </a:r>
            <a:endParaRPr lang="en-US" sz="2400" dirty="0">
              <a:latin typeface="Times New Roman" pitchFamily="18" charset="0"/>
              <a:ea typeface="Calibri"/>
              <a:cs typeface="Times New Roman" pitchFamily="18" charset="0"/>
            </a:endParaRPr>
          </a:p>
          <a:p>
            <a:endParaRPr lang="en-US" sz="2400" dirty="0">
              <a:latin typeface="Times New Roman" pitchFamily="18" charset="0"/>
              <a:cs typeface="Times New Roman" pitchFamily="18" charset="0"/>
            </a:endParaRPr>
          </a:p>
          <a:p>
            <a:pPr algn="just" eaLnBrk="1" hangingPunct="1"/>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5336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3352800" y="228600"/>
            <a:ext cx="1828800" cy="636587"/>
          </a:xfrm>
          <a:solidFill>
            <a:srgbClr val="FFC000"/>
          </a:solidFill>
        </p:spPr>
        <p:txBody>
          <a:bodyPr>
            <a:normAutofit fontScale="90000"/>
          </a:bodyPr>
          <a:lstStyle/>
          <a:p>
            <a:r>
              <a:rPr lang="en-US" b="1" dirty="0"/>
              <a:t>Iodides</a:t>
            </a:r>
            <a:endParaRPr lang="en-US" dirty="0"/>
          </a:p>
        </p:txBody>
      </p:sp>
      <p:sp>
        <p:nvSpPr>
          <p:cNvPr id="364547" name="Rectangle 3"/>
          <p:cNvSpPr>
            <a:spLocks noGrp="1" noChangeArrowheads="1"/>
          </p:cNvSpPr>
          <p:nvPr>
            <p:ph type="body" idx="1"/>
          </p:nvPr>
        </p:nvSpPr>
        <p:spPr>
          <a:xfrm>
            <a:off x="457200" y="685800"/>
            <a:ext cx="8229600" cy="5638800"/>
          </a:xfrm>
        </p:spPr>
        <p:txBody>
          <a:bodyPr>
            <a:noAutofit/>
          </a:bodyPr>
          <a:lstStyle/>
          <a:p>
            <a:pPr marL="0" indent="0">
              <a:buNone/>
            </a:pPr>
            <a:r>
              <a:rPr lang="en-US" sz="2000" b="1" dirty="0" smtClean="0"/>
              <a:t>Mechanism: </a:t>
            </a:r>
          </a:p>
          <a:p>
            <a:r>
              <a:rPr lang="en-US" sz="2000" b="1" dirty="0" smtClean="0"/>
              <a:t>blocks </a:t>
            </a:r>
            <a:r>
              <a:rPr lang="en-US" sz="2000" b="1" dirty="0"/>
              <a:t>thyroid hormone release, </a:t>
            </a:r>
            <a:endParaRPr lang="en-US" sz="2000" b="1" dirty="0" smtClean="0"/>
          </a:p>
          <a:p>
            <a:r>
              <a:rPr lang="en-US" sz="2000" b="1" dirty="0" smtClean="0"/>
              <a:t>inhibits </a:t>
            </a:r>
            <a:r>
              <a:rPr lang="en-US" sz="2000" b="1" dirty="0"/>
              <a:t>thyroid hormone biosynthesis by interfering with </a:t>
            </a:r>
            <a:r>
              <a:rPr lang="en-US" sz="2000" b="1" dirty="0" err="1"/>
              <a:t>intrathyroidal</a:t>
            </a:r>
            <a:r>
              <a:rPr lang="en-US" sz="2000" b="1" dirty="0"/>
              <a:t> iodide use, </a:t>
            </a:r>
            <a:endParaRPr lang="en-US" sz="2000" b="1" dirty="0" smtClean="0"/>
          </a:p>
          <a:p>
            <a:r>
              <a:rPr lang="en-US" sz="2000" b="1" dirty="0" smtClean="0"/>
              <a:t> </a:t>
            </a:r>
            <a:r>
              <a:rPr lang="en-US" sz="2000" b="1" dirty="0">
                <a:solidFill>
                  <a:srgbClr val="FF0000"/>
                </a:solidFill>
              </a:rPr>
              <a:t>decreases the size and vascularity of the gland.</a:t>
            </a:r>
          </a:p>
          <a:p>
            <a:endParaRPr lang="en-US" sz="500" dirty="0"/>
          </a:p>
          <a:p>
            <a:r>
              <a:rPr lang="en-US" sz="2400" dirty="0" smtClean="0"/>
              <a:t>Symptom </a:t>
            </a:r>
            <a:r>
              <a:rPr lang="en-US" sz="2400" dirty="0"/>
              <a:t>improvement occurs </a:t>
            </a:r>
            <a:r>
              <a:rPr lang="en-US" sz="2400" b="1" dirty="0"/>
              <a:t>within 2 to 7 days </a:t>
            </a:r>
            <a:r>
              <a:rPr lang="en-US" sz="2400" dirty="0"/>
              <a:t>of initiating therapy, and serum T4 and T3 concentrations may be reduced for a few weeks</a:t>
            </a:r>
            <a:r>
              <a:rPr lang="en-US" sz="2400" dirty="0" smtClean="0"/>
              <a:t>.</a:t>
            </a:r>
            <a:r>
              <a:rPr lang="en-US" sz="2400" dirty="0"/>
              <a:t> The normal </a:t>
            </a:r>
            <a:r>
              <a:rPr lang="en-US" sz="2400" dirty="0" smtClean="0"/>
              <a:t>and </a:t>
            </a:r>
            <a:r>
              <a:rPr lang="en-US" sz="2400" dirty="0" err="1" smtClean="0"/>
              <a:t>hyperfunctioning</a:t>
            </a:r>
            <a:r>
              <a:rPr lang="en-US" sz="2400" dirty="0" smtClean="0"/>
              <a:t> </a:t>
            </a:r>
            <a:r>
              <a:rPr lang="en-US" sz="2400" dirty="0"/>
              <a:t>thyroid soon escapes from this inhibitory effect </a:t>
            </a:r>
            <a:r>
              <a:rPr lang="en-US" sz="2400" b="1" dirty="0"/>
              <a:t>within 1 to 2 weeks by decreasing the </a:t>
            </a:r>
            <a:r>
              <a:rPr lang="en-US" sz="2400" b="1" dirty="0" smtClean="0"/>
              <a:t>active transfer </a:t>
            </a:r>
            <a:r>
              <a:rPr lang="en-US" sz="2400" b="1" dirty="0"/>
              <a:t>of iodide into the gland</a:t>
            </a:r>
            <a:r>
              <a:rPr lang="en-US" sz="2400" dirty="0"/>
              <a:t>.</a:t>
            </a:r>
          </a:p>
          <a:p>
            <a:endParaRPr lang="en-US" sz="100" dirty="0"/>
          </a:p>
          <a:p>
            <a:pPr marL="0" indent="0">
              <a:buNone/>
            </a:pPr>
            <a:r>
              <a:rPr lang="en-US" sz="2000" b="1" dirty="0" smtClean="0"/>
              <a:t>Indication:</a:t>
            </a:r>
          </a:p>
          <a:p>
            <a:pPr marL="457200" indent="-457200">
              <a:buFont typeface="+mj-lt"/>
              <a:buAutoNum type="arabicPeriod"/>
            </a:pPr>
            <a:r>
              <a:rPr lang="en-US" sz="2000" b="1" dirty="0" smtClean="0"/>
              <a:t>adjunctive </a:t>
            </a:r>
            <a:r>
              <a:rPr lang="en-US" sz="2000" b="1" dirty="0"/>
              <a:t>therapy to prepare </a:t>
            </a:r>
            <a:r>
              <a:rPr lang="en-US" sz="2000" b="1" dirty="0" smtClean="0"/>
              <a:t>for surgery </a:t>
            </a:r>
          </a:p>
          <a:p>
            <a:pPr marL="457200" indent="-457200">
              <a:buFont typeface="+mj-lt"/>
              <a:buAutoNum type="arabicPeriod"/>
            </a:pPr>
            <a:r>
              <a:rPr lang="en-US" sz="2000" b="1" dirty="0" smtClean="0"/>
              <a:t>to </a:t>
            </a:r>
            <a:r>
              <a:rPr lang="en-US" sz="2000" b="1" dirty="0"/>
              <a:t>acutely inhibit thyroid hormone release and quickly attain the </a:t>
            </a:r>
            <a:r>
              <a:rPr lang="en-US" sz="2000" b="1" dirty="0" err="1"/>
              <a:t>euthyroid</a:t>
            </a:r>
            <a:r>
              <a:rPr lang="en-US" sz="2000" b="1" dirty="0"/>
              <a:t> state in severely </a:t>
            </a:r>
            <a:r>
              <a:rPr lang="en-US" sz="2000" b="1" dirty="0" err="1"/>
              <a:t>thyrotoxic</a:t>
            </a:r>
            <a:r>
              <a:rPr lang="en-US" sz="2000" b="1" dirty="0"/>
              <a:t> patients with cardiac </a:t>
            </a:r>
            <a:r>
              <a:rPr lang="en-US" sz="2000" b="1" dirty="0" err="1"/>
              <a:t>decompensation</a:t>
            </a:r>
            <a:r>
              <a:rPr lang="en-US" sz="2000" b="1" dirty="0"/>
              <a:t>, </a:t>
            </a:r>
            <a:endParaRPr lang="en-US" sz="2000" b="1" dirty="0" smtClean="0"/>
          </a:p>
          <a:p>
            <a:pPr marL="457200" indent="-457200">
              <a:buFont typeface="+mj-lt"/>
              <a:buAutoNum type="arabicPeriod"/>
            </a:pPr>
            <a:r>
              <a:rPr lang="en-US" sz="2000" b="1" dirty="0" smtClean="0"/>
              <a:t>inhibit </a:t>
            </a:r>
            <a:r>
              <a:rPr lang="en-US" sz="2000" b="1" dirty="0"/>
              <a:t>thyroid hormone release after RAI </a:t>
            </a:r>
            <a:r>
              <a:rPr lang="en-US" sz="2000" b="1" dirty="0" smtClean="0"/>
              <a:t>therapy (not before RAI).</a:t>
            </a:r>
            <a:endParaRPr lang="en-US" sz="2000" b="1" dirty="0"/>
          </a:p>
        </p:txBody>
      </p:sp>
    </p:spTree>
    <p:extLst>
      <p:ext uri="{BB962C8B-B14F-4D97-AF65-F5344CB8AC3E}">
        <p14:creationId xmlns:p14="http://schemas.microsoft.com/office/powerpoint/2010/main" val="922076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3733800" y="152400"/>
            <a:ext cx="1752600" cy="636587"/>
          </a:xfrm>
          <a:solidFill>
            <a:srgbClr val="FFC000"/>
          </a:solidFill>
        </p:spPr>
        <p:txBody>
          <a:bodyPr>
            <a:normAutofit fontScale="90000"/>
          </a:bodyPr>
          <a:lstStyle/>
          <a:p>
            <a:r>
              <a:rPr lang="en-US" b="1" dirty="0"/>
              <a:t>Iodides</a:t>
            </a:r>
            <a:endParaRPr lang="en-US" dirty="0"/>
          </a:p>
        </p:txBody>
      </p:sp>
      <p:sp>
        <p:nvSpPr>
          <p:cNvPr id="364547" name="Rectangle 3"/>
          <p:cNvSpPr>
            <a:spLocks noGrp="1" noChangeArrowheads="1"/>
          </p:cNvSpPr>
          <p:nvPr>
            <p:ph type="body" idx="1"/>
          </p:nvPr>
        </p:nvSpPr>
        <p:spPr>
          <a:xfrm>
            <a:off x="304800" y="838200"/>
            <a:ext cx="8610600" cy="5791200"/>
          </a:xfrm>
        </p:spPr>
        <p:txBody>
          <a:bodyPr>
            <a:normAutofit lnSpcReduction="10000"/>
          </a:bodyPr>
          <a:lstStyle/>
          <a:p>
            <a:r>
              <a:rPr lang="en-US" sz="2400" b="1" dirty="0"/>
              <a:t>Potassium iodide </a:t>
            </a:r>
            <a:r>
              <a:rPr lang="en-US" sz="2400" dirty="0"/>
              <a:t>is available as a saturated solution (</a:t>
            </a:r>
            <a:r>
              <a:rPr lang="en-US" sz="2400" b="1" dirty="0"/>
              <a:t>SSKI</a:t>
            </a:r>
            <a:r>
              <a:rPr lang="en-US" sz="2400" dirty="0"/>
              <a:t>, 38 mg iodide per drop) or as </a:t>
            </a:r>
            <a:r>
              <a:rPr lang="en-US" sz="2400" b="1" dirty="0" err="1"/>
              <a:t>Lugol’s</a:t>
            </a:r>
            <a:r>
              <a:rPr lang="en-US" sz="2400" b="1" dirty="0"/>
              <a:t> solution</a:t>
            </a:r>
            <a:r>
              <a:rPr lang="en-US" sz="2400" dirty="0"/>
              <a:t>, containing 6.3 mg of iodide per drop.</a:t>
            </a:r>
          </a:p>
          <a:p>
            <a:endParaRPr lang="en-US" sz="2400" dirty="0"/>
          </a:p>
          <a:p>
            <a:r>
              <a:rPr lang="en-US" sz="2400" dirty="0" smtClean="0"/>
              <a:t>The </a:t>
            </a:r>
            <a:r>
              <a:rPr lang="en-US" sz="2400" dirty="0"/>
              <a:t>typical starting dose of SSKI is 3 to 10 drops daily (120 to 400 mg) in water or juice. </a:t>
            </a:r>
          </a:p>
          <a:p>
            <a:endParaRPr lang="en-US" sz="2400" dirty="0"/>
          </a:p>
          <a:p>
            <a:r>
              <a:rPr lang="en-US" sz="2400" b="1" dirty="0" smtClean="0"/>
              <a:t>Adverse effects:</a:t>
            </a:r>
          </a:p>
          <a:p>
            <a:pPr marL="457200" indent="-457200">
              <a:buFont typeface="+mj-lt"/>
              <a:buAutoNum type="arabicPeriod"/>
            </a:pPr>
            <a:r>
              <a:rPr lang="en-US" b="1" dirty="0" smtClean="0"/>
              <a:t>Hypersensitivity </a:t>
            </a:r>
            <a:r>
              <a:rPr lang="en-US" b="1" dirty="0"/>
              <a:t>reactions </a:t>
            </a:r>
            <a:r>
              <a:rPr lang="en-US" dirty="0"/>
              <a:t>(skin rashes, drug fever, rhinitis, conjunctivitis); </a:t>
            </a:r>
            <a:endParaRPr lang="en-US" dirty="0" smtClean="0"/>
          </a:p>
          <a:p>
            <a:pPr marL="457200" indent="-457200">
              <a:buFont typeface="+mj-lt"/>
              <a:buAutoNum type="arabicPeriod"/>
            </a:pPr>
            <a:r>
              <a:rPr lang="en-US" b="1" dirty="0" smtClean="0"/>
              <a:t>“</a:t>
            </a:r>
            <a:r>
              <a:rPr lang="en-US" b="1" dirty="0" err="1"/>
              <a:t>iodism</a:t>
            </a:r>
            <a:r>
              <a:rPr lang="en-US" b="1" dirty="0"/>
              <a:t>” </a:t>
            </a:r>
            <a:r>
              <a:rPr lang="en-US" dirty="0"/>
              <a:t>(metallic taste, burning mouth and throat, sore teeth and gums, symptoms of a head cold, and sometimes stomach upset and diarrhea</a:t>
            </a:r>
            <a:r>
              <a:rPr lang="en-US" dirty="0" smtClean="0"/>
              <a:t>)</a:t>
            </a:r>
          </a:p>
          <a:p>
            <a:pPr marL="457200" indent="-457200">
              <a:buFont typeface="+mj-lt"/>
              <a:buAutoNum type="arabicPeriod"/>
            </a:pPr>
            <a:r>
              <a:rPr lang="en-US" dirty="0" smtClean="0"/>
              <a:t>large </a:t>
            </a:r>
            <a:r>
              <a:rPr lang="en-US" dirty="0"/>
              <a:t>doses of iodine may </a:t>
            </a:r>
            <a:r>
              <a:rPr lang="en-US" b="1" dirty="0"/>
              <a:t>exacerbate hyperthyroidism </a:t>
            </a:r>
            <a:r>
              <a:rPr lang="en-US" dirty="0"/>
              <a:t>or indeed precipitate hyperthyroidism </a:t>
            </a:r>
            <a:r>
              <a:rPr lang="en-US" b="1" dirty="0"/>
              <a:t>iodine-deficient areas</a:t>
            </a:r>
            <a:r>
              <a:rPr lang="en-US" dirty="0" smtClean="0"/>
              <a:t>.</a:t>
            </a:r>
            <a:endParaRPr lang="en-US" dirty="0"/>
          </a:p>
        </p:txBody>
      </p:sp>
    </p:spTree>
    <p:extLst>
      <p:ext uri="{BB962C8B-B14F-4D97-AF65-F5344CB8AC3E}">
        <p14:creationId xmlns:p14="http://schemas.microsoft.com/office/powerpoint/2010/main" val="2457815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0" y="228600"/>
            <a:ext cx="8382000" cy="762000"/>
          </a:xfrm>
          <a:solidFill>
            <a:srgbClr val="FFC000"/>
          </a:solidFill>
        </p:spPr>
        <p:txBody>
          <a:bodyPr>
            <a:normAutofit/>
          </a:bodyPr>
          <a:lstStyle/>
          <a:p>
            <a:r>
              <a:rPr lang="en-US" sz="3200" b="1" dirty="0">
                <a:solidFill>
                  <a:schemeClr val="tx1"/>
                </a:solidFill>
              </a:rPr>
              <a:t>Adrenergic </a:t>
            </a:r>
            <a:r>
              <a:rPr lang="en-US" sz="3200" b="1" dirty="0" smtClean="0">
                <a:solidFill>
                  <a:schemeClr val="tx1"/>
                </a:solidFill>
              </a:rPr>
              <a:t>Blockers (symptomatic </a:t>
            </a:r>
            <a:r>
              <a:rPr lang="en-US" sz="3200" b="1" dirty="0" err="1" smtClean="0">
                <a:solidFill>
                  <a:schemeClr val="tx1"/>
                </a:solidFill>
              </a:rPr>
              <a:t>tretament</a:t>
            </a:r>
            <a:r>
              <a:rPr lang="en-US" sz="3200" b="1" dirty="0" smtClean="0">
                <a:solidFill>
                  <a:schemeClr val="tx1"/>
                </a:solidFill>
              </a:rPr>
              <a:t>)</a:t>
            </a:r>
            <a:endParaRPr lang="en-US" sz="3200" dirty="0">
              <a:solidFill>
                <a:schemeClr val="tx1"/>
              </a:solidFill>
            </a:endParaRPr>
          </a:p>
        </p:txBody>
      </p:sp>
      <p:sp>
        <p:nvSpPr>
          <p:cNvPr id="367619" name="Rectangle 3"/>
          <p:cNvSpPr>
            <a:spLocks noGrp="1" noChangeArrowheads="1"/>
          </p:cNvSpPr>
          <p:nvPr>
            <p:ph type="body" idx="1"/>
          </p:nvPr>
        </p:nvSpPr>
        <p:spPr>
          <a:xfrm>
            <a:off x="457200" y="1143000"/>
            <a:ext cx="8229600" cy="5486400"/>
          </a:xfrm>
        </p:spPr>
        <p:txBody>
          <a:bodyPr>
            <a:normAutofit/>
          </a:bodyPr>
          <a:lstStyle/>
          <a:p>
            <a:r>
              <a:rPr lang="en-US" sz="2400" dirty="0" smtClean="0"/>
              <a:t>Many </a:t>
            </a:r>
            <a:r>
              <a:rPr lang="en-US" sz="2400" dirty="0"/>
              <a:t>of the manifestations of hyperthyroidism are mediated by </a:t>
            </a:r>
            <a:r>
              <a:rPr lang="en-US" sz="2400" i="1" dirty="0"/>
              <a:t>β</a:t>
            </a:r>
            <a:r>
              <a:rPr lang="en-US" sz="2400" dirty="0"/>
              <a:t>-adrenergic receptors, </a:t>
            </a:r>
            <a:r>
              <a:rPr lang="en-US" sz="2400" dirty="0" smtClean="0"/>
              <a:t>β-Blockers </a:t>
            </a:r>
            <a:r>
              <a:rPr lang="en-US" sz="2400" dirty="0"/>
              <a:t>have been used widely to ameliorate </a:t>
            </a:r>
            <a:r>
              <a:rPr lang="en-US" sz="2400" dirty="0" err="1"/>
              <a:t>thyrotoxic</a:t>
            </a:r>
            <a:r>
              <a:rPr lang="en-US" sz="2400" dirty="0"/>
              <a:t> symptoms such </a:t>
            </a:r>
            <a:r>
              <a:rPr lang="en-US" sz="2400" b="1" dirty="0"/>
              <a:t>as </a:t>
            </a:r>
            <a:r>
              <a:rPr lang="en-US" sz="2400" b="1" dirty="0" smtClean="0">
                <a:solidFill>
                  <a:srgbClr val="FF0000"/>
                </a:solidFill>
              </a:rPr>
              <a:t>palpitations, </a:t>
            </a:r>
            <a:r>
              <a:rPr lang="en-US" sz="2400" b="1" dirty="0">
                <a:solidFill>
                  <a:srgbClr val="FF0000"/>
                </a:solidFill>
              </a:rPr>
              <a:t>anxiety, tremor, and heat intolerance. </a:t>
            </a:r>
            <a:endParaRPr lang="en-US" sz="2400" b="1" dirty="0" smtClean="0">
              <a:solidFill>
                <a:srgbClr val="FF0000"/>
              </a:solidFill>
            </a:endParaRPr>
          </a:p>
          <a:p>
            <a:endParaRPr lang="en-US" sz="1600" dirty="0"/>
          </a:p>
          <a:p>
            <a:r>
              <a:rPr lang="en-US" sz="2400" dirty="0" smtClean="0"/>
              <a:t>They </a:t>
            </a:r>
            <a:r>
              <a:rPr lang="en-US" sz="2400" dirty="0"/>
              <a:t>have no effect on peripheral thyrotoxicosis and protein metabolism and do not reduce </a:t>
            </a:r>
            <a:r>
              <a:rPr lang="en-US" sz="2400" dirty="0" err="1"/>
              <a:t>TSAb</a:t>
            </a:r>
            <a:r>
              <a:rPr lang="en-US" sz="2400" dirty="0"/>
              <a:t> or prevent thyroid storm. </a:t>
            </a:r>
            <a:endParaRPr lang="en-US" sz="2400" dirty="0" smtClean="0"/>
          </a:p>
          <a:p>
            <a:endParaRPr lang="en-US" sz="1600" b="1" dirty="0"/>
          </a:p>
          <a:p>
            <a:r>
              <a:rPr lang="en-US" sz="2400" b="1" dirty="0" smtClean="0"/>
              <a:t>Propranolol </a:t>
            </a:r>
            <a:r>
              <a:rPr lang="en-US" sz="2400" dirty="0"/>
              <a:t>and </a:t>
            </a:r>
            <a:r>
              <a:rPr lang="en-US" sz="2400" b="1" dirty="0" err="1"/>
              <a:t>nadolol</a:t>
            </a:r>
            <a:r>
              <a:rPr lang="en-US" sz="2400" b="1" dirty="0"/>
              <a:t> </a:t>
            </a:r>
            <a:r>
              <a:rPr lang="en-US" sz="2400" dirty="0"/>
              <a:t>partially </a:t>
            </a:r>
            <a:r>
              <a:rPr lang="en-US" sz="2400" b="1" dirty="0"/>
              <a:t>block the conversion of T4 to T3</a:t>
            </a:r>
            <a:r>
              <a:rPr lang="en-US" sz="2400" dirty="0"/>
              <a:t>, but this contribution to the overall therapeutic effect is small.</a:t>
            </a:r>
          </a:p>
          <a:p>
            <a:pPr marL="0" indent="0">
              <a:buNone/>
            </a:pPr>
            <a:endParaRPr lang="en-US" sz="1400" dirty="0"/>
          </a:p>
          <a:p>
            <a:r>
              <a:rPr lang="en-US" sz="2400" dirty="0" smtClean="0"/>
              <a:t>β-Blockers </a:t>
            </a:r>
            <a:r>
              <a:rPr lang="en-US" sz="2400" dirty="0"/>
              <a:t>are usually used as </a:t>
            </a:r>
            <a:r>
              <a:rPr lang="en-US" sz="2400" b="1" dirty="0"/>
              <a:t>adjunctive therapy with </a:t>
            </a:r>
            <a:r>
              <a:rPr lang="en-US" sz="2400" b="1" dirty="0" err="1"/>
              <a:t>antithyroid</a:t>
            </a:r>
            <a:r>
              <a:rPr lang="en-US" sz="2400" b="1" dirty="0"/>
              <a:t> drugs, RAI, or iodides </a:t>
            </a:r>
            <a:r>
              <a:rPr lang="en-US" sz="2400" dirty="0"/>
              <a:t>when treating Graves’ </a:t>
            </a:r>
            <a:r>
              <a:rPr lang="en-US" sz="2400" dirty="0" smtClean="0"/>
              <a:t>disease; </a:t>
            </a:r>
            <a:r>
              <a:rPr lang="en-US" sz="2400" dirty="0"/>
              <a:t>in preparation for surgery; or in thyroid storm. </a:t>
            </a:r>
            <a:endParaRPr lang="en-US" sz="2400" dirty="0" smtClean="0"/>
          </a:p>
          <a:p>
            <a:pPr algn="just"/>
            <a:endParaRPr lang="en-US" sz="2400" dirty="0" smtClean="0"/>
          </a:p>
        </p:txBody>
      </p:sp>
    </p:spTree>
    <p:extLst>
      <p:ext uri="{BB962C8B-B14F-4D97-AF65-F5344CB8AC3E}">
        <p14:creationId xmlns:p14="http://schemas.microsoft.com/office/powerpoint/2010/main" val="1947457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762000" y="228600"/>
            <a:ext cx="4876800" cy="865187"/>
          </a:xfrm>
          <a:solidFill>
            <a:srgbClr val="FFC000"/>
          </a:solidFill>
        </p:spPr>
        <p:txBody>
          <a:bodyPr>
            <a:normAutofit fontScale="90000"/>
          </a:bodyPr>
          <a:lstStyle/>
          <a:p>
            <a:r>
              <a:rPr lang="en-US" sz="4800" b="1" dirty="0">
                <a:solidFill>
                  <a:schemeClr val="tx1"/>
                </a:solidFill>
              </a:rPr>
              <a:t>Adrenergic Blockers</a:t>
            </a:r>
            <a:endParaRPr lang="en-US" sz="4800" dirty="0">
              <a:solidFill>
                <a:schemeClr val="tx1"/>
              </a:solidFill>
            </a:endParaRPr>
          </a:p>
        </p:txBody>
      </p:sp>
      <p:sp>
        <p:nvSpPr>
          <p:cNvPr id="367619" name="Rectangle 3"/>
          <p:cNvSpPr>
            <a:spLocks noGrp="1" noChangeArrowheads="1"/>
          </p:cNvSpPr>
          <p:nvPr>
            <p:ph type="body" idx="1"/>
          </p:nvPr>
        </p:nvSpPr>
        <p:spPr>
          <a:xfrm>
            <a:off x="457200" y="1219200"/>
            <a:ext cx="8382000" cy="5181600"/>
          </a:xfrm>
        </p:spPr>
        <p:txBody>
          <a:bodyPr>
            <a:normAutofit/>
          </a:bodyPr>
          <a:lstStyle/>
          <a:p>
            <a:r>
              <a:rPr lang="en-US" sz="2400" b="1" dirty="0"/>
              <a:t>Propranolol </a:t>
            </a:r>
            <a:r>
              <a:rPr lang="en-US" sz="2400" dirty="0"/>
              <a:t>initial dose of </a:t>
            </a:r>
            <a:r>
              <a:rPr lang="en-US" sz="2400" b="1" dirty="0"/>
              <a:t>20 to 40 mg four times daily </a:t>
            </a:r>
            <a:r>
              <a:rPr lang="en-US" sz="2400" dirty="0"/>
              <a:t>is effective for most patients </a:t>
            </a:r>
            <a:r>
              <a:rPr lang="en-US" sz="2400" dirty="0" smtClean="0"/>
              <a:t>(obtain HR less </a:t>
            </a:r>
            <a:r>
              <a:rPr lang="en-US" sz="2400" dirty="0"/>
              <a:t>than 90 beats/min). Younger or more severely toxic patients may require as much as </a:t>
            </a:r>
            <a:r>
              <a:rPr lang="en-US" sz="2400" b="1" dirty="0"/>
              <a:t>240 to 480 mg/day</a:t>
            </a:r>
            <a:r>
              <a:rPr lang="en-US" sz="2400" dirty="0"/>
              <a:t>.</a:t>
            </a:r>
          </a:p>
          <a:p>
            <a:endParaRPr lang="en-US" sz="1050" dirty="0" smtClean="0"/>
          </a:p>
          <a:p>
            <a:r>
              <a:rPr lang="en-US" sz="2400" dirty="0" smtClean="0"/>
              <a:t>β-Blockers </a:t>
            </a:r>
            <a:r>
              <a:rPr lang="en-US" sz="2400" dirty="0"/>
              <a:t>are contraindicated in patients with </a:t>
            </a:r>
            <a:r>
              <a:rPr lang="en-US" sz="2400" b="1" dirty="0"/>
              <a:t>decompensated heart </a:t>
            </a:r>
            <a:r>
              <a:rPr lang="en-US" sz="2400" b="1" dirty="0" smtClean="0"/>
              <a:t>failure,  sinus </a:t>
            </a:r>
            <a:r>
              <a:rPr lang="en-US" sz="2400" b="1" dirty="0" err="1" smtClean="0"/>
              <a:t>bradycardia</a:t>
            </a:r>
            <a:endParaRPr lang="en-US" sz="2400" b="1" dirty="0" smtClean="0"/>
          </a:p>
          <a:p>
            <a:endParaRPr lang="en-US" sz="1000" dirty="0"/>
          </a:p>
          <a:p>
            <a:r>
              <a:rPr lang="en-US" sz="2400" dirty="0" smtClean="0"/>
              <a:t>Side </a:t>
            </a:r>
            <a:r>
              <a:rPr lang="en-US" sz="2400" dirty="0"/>
              <a:t>effects include </a:t>
            </a:r>
            <a:r>
              <a:rPr lang="en-US" sz="2400" b="1" dirty="0" err="1"/>
              <a:t>bradycardia</a:t>
            </a:r>
            <a:r>
              <a:rPr lang="en-US" sz="2400" b="1" dirty="0"/>
              <a:t>, and hematologic </a:t>
            </a:r>
            <a:r>
              <a:rPr lang="en-US" sz="2400" b="1" dirty="0" smtClean="0"/>
              <a:t>disturbances, nausea</a:t>
            </a:r>
            <a:r>
              <a:rPr lang="en-US" sz="2400" b="1" dirty="0"/>
              <a:t>, vomiting, anxiety, insomnia, </a:t>
            </a:r>
            <a:r>
              <a:rPr lang="en-US" sz="2400" b="1" dirty="0" smtClean="0"/>
              <a:t>lightheadedness</a:t>
            </a:r>
            <a:r>
              <a:rPr lang="en-US" sz="2400" dirty="0" smtClean="0"/>
              <a:t>.</a:t>
            </a:r>
            <a:endParaRPr lang="en-US" sz="2400" dirty="0"/>
          </a:p>
          <a:p>
            <a:endParaRPr lang="en-US" sz="1400" dirty="0"/>
          </a:p>
          <a:p>
            <a:r>
              <a:rPr lang="en-US" sz="2400" dirty="0" smtClean="0"/>
              <a:t>Centrally acting </a:t>
            </a:r>
            <a:r>
              <a:rPr lang="en-US" sz="2400" dirty="0" err="1" smtClean="0"/>
              <a:t>sympatholytics</a:t>
            </a:r>
            <a:r>
              <a:rPr lang="en-US" sz="2400" dirty="0" smtClean="0"/>
              <a:t> (e.g., </a:t>
            </a:r>
            <a:r>
              <a:rPr lang="en-US" sz="2400" b="1" dirty="0" smtClean="0"/>
              <a:t>clonidine</a:t>
            </a:r>
            <a:r>
              <a:rPr lang="en-US" sz="2400" dirty="0" smtClean="0"/>
              <a:t>) and calcium channel antagonists (e.g., </a:t>
            </a:r>
            <a:r>
              <a:rPr lang="en-US" sz="2400" b="1" dirty="0" err="1" smtClean="0"/>
              <a:t>diltiazem</a:t>
            </a:r>
            <a:r>
              <a:rPr lang="en-US" sz="2400" dirty="0" smtClean="0"/>
              <a:t>) may be useful for symptom control when contraindications to β-blockade exist.</a:t>
            </a:r>
            <a:endParaRPr lang="en-US" sz="2400" dirty="0"/>
          </a:p>
        </p:txBody>
      </p:sp>
    </p:spTree>
    <p:extLst>
      <p:ext uri="{BB962C8B-B14F-4D97-AF65-F5344CB8AC3E}">
        <p14:creationId xmlns:p14="http://schemas.microsoft.com/office/powerpoint/2010/main" val="147434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838200" y="228600"/>
            <a:ext cx="4495800" cy="685800"/>
          </a:xfrm>
          <a:solidFill>
            <a:srgbClr val="FFC000"/>
          </a:solidFill>
        </p:spPr>
        <p:txBody>
          <a:bodyPr>
            <a:normAutofit fontScale="90000"/>
          </a:bodyPr>
          <a:lstStyle/>
          <a:p>
            <a:r>
              <a:rPr lang="en-US" sz="4400" b="1" dirty="0">
                <a:solidFill>
                  <a:schemeClr val="tx1"/>
                </a:solidFill>
              </a:rPr>
              <a:t>Radioactive Iodine</a:t>
            </a:r>
            <a:endParaRPr lang="en-US" sz="4400" dirty="0">
              <a:solidFill>
                <a:schemeClr val="tx1"/>
              </a:solidFill>
            </a:endParaRPr>
          </a:p>
        </p:txBody>
      </p:sp>
      <p:sp>
        <p:nvSpPr>
          <p:cNvPr id="25603" name="Rectangle 3"/>
          <p:cNvSpPr>
            <a:spLocks noGrp="1" noChangeArrowheads="1"/>
          </p:cNvSpPr>
          <p:nvPr>
            <p:ph type="body" idx="1"/>
          </p:nvPr>
        </p:nvSpPr>
        <p:spPr>
          <a:xfrm>
            <a:off x="228600" y="987425"/>
            <a:ext cx="8686800" cy="5870575"/>
          </a:xfrm>
        </p:spPr>
        <p:txBody>
          <a:bodyPr>
            <a:normAutofit/>
          </a:bodyPr>
          <a:lstStyle/>
          <a:p>
            <a:r>
              <a:rPr lang="en-US" sz="2400" b="1" dirty="0"/>
              <a:t>Sodium iodide 131 </a:t>
            </a:r>
            <a:r>
              <a:rPr lang="en-US" sz="2400" dirty="0"/>
              <a:t>is an oral liquid that concentrates in the thyroid and initially </a:t>
            </a:r>
            <a:r>
              <a:rPr lang="en-US" sz="2400" b="1" dirty="0">
                <a:solidFill>
                  <a:srgbClr val="FF0000"/>
                </a:solidFill>
              </a:rPr>
              <a:t>disrupts hormone synthesis </a:t>
            </a:r>
            <a:r>
              <a:rPr lang="en-US" sz="2400" dirty="0"/>
              <a:t>by </a:t>
            </a:r>
            <a:r>
              <a:rPr lang="en-US" sz="2400" b="1" dirty="0"/>
              <a:t>incorporating into thyroid hormones and thyroglobulin</a:t>
            </a:r>
            <a:r>
              <a:rPr lang="en-US" sz="2400" dirty="0"/>
              <a:t>. Over a </a:t>
            </a:r>
            <a:r>
              <a:rPr lang="en-US" sz="2400" b="1" dirty="0"/>
              <a:t>period of weeks</a:t>
            </a:r>
            <a:r>
              <a:rPr lang="en-US" sz="2400" dirty="0"/>
              <a:t>, follicles that have taken up RAI and surrounding follicles develop evidence of </a:t>
            </a:r>
            <a:r>
              <a:rPr lang="en-US" sz="2400" b="1" dirty="0">
                <a:solidFill>
                  <a:srgbClr val="FF0000"/>
                </a:solidFill>
              </a:rPr>
              <a:t>cellular necrosis and fibrosis of the interstitial tissue</a:t>
            </a:r>
            <a:r>
              <a:rPr lang="en-US" sz="2400" dirty="0" smtClean="0"/>
              <a:t>.</a:t>
            </a:r>
          </a:p>
          <a:p>
            <a:endParaRPr lang="en-US" sz="1000" dirty="0"/>
          </a:p>
          <a:p>
            <a:r>
              <a:rPr lang="en-US" sz="2400" dirty="0"/>
              <a:t> RAI is administered as a </a:t>
            </a:r>
            <a:r>
              <a:rPr lang="en-US" sz="2400" dirty="0" smtClean="0"/>
              <a:t>colorless and </a:t>
            </a:r>
            <a:r>
              <a:rPr lang="en-US" sz="2400" dirty="0"/>
              <a:t>tasteless liquid that is well absorbed and concentrates in the thyroid. </a:t>
            </a:r>
            <a:endParaRPr lang="en-US" sz="2400" dirty="0" smtClean="0"/>
          </a:p>
          <a:p>
            <a:endParaRPr lang="en-US" sz="1100" dirty="0"/>
          </a:p>
          <a:p>
            <a:r>
              <a:rPr lang="en-US" sz="2400" dirty="0" smtClean="0"/>
              <a:t> </a:t>
            </a:r>
            <a:r>
              <a:rPr lang="en-US" sz="2400" dirty="0"/>
              <a:t>RAI is the agent of choice for Graves’ disease, toxic autonomous </a:t>
            </a:r>
            <a:r>
              <a:rPr lang="en-US" sz="2400" dirty="0" smtClean="0"/>
              <a:t>nodules. </a:t>
            </a:r>
            <a:r>
              <a:rPr lang="en-US" sz="2400" dirty="0"/>
              <a:t>Pregnancy is an absolute contraindication to the use of RAI.</a:t>
            </a:r>
          </a:p>
          <a:p>
            <a:endParaRPr lang="en-US" sz="1100" dirty="0" smtClean="0"/>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91" b="29776"/>
          <a:stretch/>
        </p:blipFill>
        <p:spPr bwMode="auto">
          <a:xfrm>
            <a:off x="5791199" y="5257800"/>
            <a:ext cx="316638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77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838200" y="228600"/>
            <a:ext cx="4495800" cy="685800"/>
          </a:xfrm>
          <a:solidFill>
            <a:srgbClr val="FFC000"/>
          </a:solidFill>
        </p:spPr>
        <p:txBody>
          <a:bodyPr>
            <a:normAutofit fontScale="90000"/>
          </a:bodyPr>
          <a:lstStyle/>
          <a:p>
            <a:r>
              <a:rPr lang="en-US" sz="4400" b="1" dirty="0">
                <a:solidFill>
                  <a:schemeClr val="tx1"/>
                </a:solidFill>
              </a:rPr>
              <a:t>Radioactive Iodine</a:t>
            </a:r>
            <a:endParaRPr lang="en-US" sz="4400" dirty="0">
              <a:solidFill>
                <a:schemeClr val="tx1"/>
              </a:solidFill>
            </a:endParaRPr>
          </a:p>
        </p:txBody>
      </p:sp>
      <p:sp>
        <p:nvSpPr>
          <p:cNvPr id="25603" name="Rectangle 3"/>
          <p:cNvSpPr>
            <a:spLocks noGrp="1" noChangeArrowheads="1"/>
          </p:cNvSpPr>
          <p:nvPr>
            <p:ph type="body" idx="1"/>
          </p:nvPr>
        </p:nvSpPr>
        <p:spPr>
          <a:xfrm>
            <a:off x="228600" y="987425"/>
            <a:ext cx="8686800" cy="5870575"/>
          </a:xfrm>
        </p:spPr>
        <p:txBody>
          <a:bodyPr>
            <a:normAutofit/>
          </a:bodyPr>
          <a:lstStyle/>
          <a:p>
            <a:endParaRPr lang="en-US" sz="1100" dirty="0" smtClean="0"/>
          </a:p>
          <a:p>
            <a:r>
              <a:rPr lang="en-US" sz="2400" dirty="0"/>
              <a:t>The goal of therapy is to destroy overactive thyroid cells, </a:t>
            </a:r>
            <a:r>
              <a:rPr lang="en-US" sz="2400" dirty="0" smtClean="0"/>
              <a:t>as </a:t>
            </a:r>
            <a:r>
              <a:rPr lang="en-US" sz="2400" dirty="0"/>
              <a:t>a </a:t>
            </a:r>
            <a:r>
              <a:rPr lang="en-US" sz="2400" b="1" dirty="0">
                <a:solidFill>
                  <a:srgbClr val="FF0000"/>
                </a:solidFill>
              </a:rPr>
              <a:t>single dose of 4,000 to 8,000 </a:t>
            </a:r>
            <a:r>
              <a:rPr lang="en-US" sz="2400" b="1" dirty="0" smtClean="0">
                <a:solidFill>
                  <a:srgbClr val="FF0000"/>
                </a:solidFill>
              </a:rPr>
              <a:t>rad</a:t>
            </a:r>
            <a:r>
              <a:rPr lang="en-US" sz="2400" dirty="0" smtClean="0"/>
              <a:t>. It </a:t>
            </a:r>
            <a:r>
              <a:rPr lang="en-US" sz="2400" dirty="0"/>
              <a:t>is advisable that a </a:t>
            </a:r>
            <a:r>
              <a:rPr lang="en-US" sz="2400" b="1" dirty="0"/>
              <a:t>second dose of RAI be given 6 months after the first RAI treatment</a:t>
            </a:r>
            <a:r>
              <a:rPr lang="en-US" sz="2400" dirty="0"/>
              <a:t> if the patient remains hyperthyroid</a:t>
            </a:r>
            <a:r>
              <a:rPr lang="en-US" sz="2400" dirty="0" smtClean="0"/>
              <a:t>.</a:t>
            </a:r>
          </a:p>
          <a:p>
            <a:endParaRPr lang="en-US" sz="2400" dirty="0"/>
          </a:p>
          <a:p>
            <a:pPr lvl="0">
              <a:buClr>
                <a:srgbClr val="D34817"/>
              </a:buClr>
            </a:pPr>
            <a:r>
              <a:rPr lang="en-US" sz="2400" b="1" dirty="0">
                <a:solidFill>
                  <a:prstClr val="black"/>
                </a:solidFill>
              </a:rPr>
              <a:t>Side effects:</a:t>
            </a:r>
          </a:p>
          <a:p>
            <a:pPr marL="457200" lvl="0" indent="-457200">
              <a:buClr>
                <a:srgbClr val="D34817"/>
              </a:buClr>
              <a:buFont typeface="+mj-lt"/>
              <a:buAutoNum type="arabicPeriod"/>
            </a:pPr>
            <a:r>
              <a:rPr lang="en-US" sz="2400" dirty="0">
                <a:solidFill>
                  <a:prstClr val="black"/>
                </a:solidFill>
              </a:rPr>
              <a:t>Hypothyroidism commonly occurs months to years after RAI. </a:t>
            </a:r>
          </a:p>
          <a:p>
            <a:pPr marL="457200" lvl="0" indent="-457200">
              <a:buClr>
                <a:srgbClr val="D34817"/>
              </a:buClr>
              <a:buFont typeface="+mj-lt"/>
              <a:buAutoNum type="arabicPeriod"/>
            </a:pPr>
            <a:r>
              <a:rPr lang="en-US" sz="2400" dirty="0">
                <a:solidFill>
                  <a:prstClr val="black"/>
                </a:solidFill>
              </a:rPr>
              <a:t>The acute, short-term side effects include </a:t>
            </a:r>
            <a:r>
              <a:rPr lang="en-US" sz="2400" b="1" dirty="0">
                <a:solidFill>
                  <a:prstClr val="black"/>
                </a:solidFill>
              </a:rPr>
              <a:t>mild thyroidal tenderness and dysphagia.</a:t>
            </a:r>
            <a:r>
              <a:rPr lang="en-US" sz="2400" dirty="0">
                <a:solidFill>
                  <a:prstClr val="black"/>
                </a:solidFill>
              </a:rPr>
              <a:t> </a:t>
            </a:r>
          </a:p>
          <a:p>
            <a:pPr marL="457200" lvl="0" indent="-457200">
              <a:buClr>
                <a:srgbClr val="D34817"/>
              </a:buClr>
              <a:buFont typeface="+mj-lt"/>
              <a:buAutoNum type="arabicPeriod"/>
            </a:pPr>
            <a:r>
              <a:rPr lang="en-US" sz="2400" dirty="0">
                <a:solidFill>
                  <a:prstClr val="black"/>
                </a:solidFill>
              </a:rPr>
              <a:t>Long-term follow-up has not revealed an increased risk for development of </a:t>
            </a:r>
            <a:r>
              <a:rPr lang="en-US" sz="2400" b="1" dirty="0">
                <a:solidFill>
                  <a:prstClr val="black"/>
                </a:solidFill>
              </a:rPr>
              <a:t>thyroid carcinoma, leukemia</a:t>
            </a:r>
            <a:r>
              <a:rPr lang="en-US" sz="2400" dirty="0">
                <a:solidFill>
                  <a:prstClr val="black"/>
                </a:solidFill>
              </a:rPr>
              <a:t>.</a:t>
            </a:r>
          </a:p>
          <a:p>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565" y="5333999"/>
            <a:ext cx="2204435"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044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95372884"/>
              </p:ext>
            </p:extLst>
          </p:nvPr>
        </p:nvGraphicFramePr>
        <p:xfrm>
          <a:off x="304800" y="240205"/>
          <a:ext cx="8534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895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7813"/>
            <a:ext cx="8534400" cy="712787"/>
          </a:xfrm>
          <a:solidFill>
            <a:srgbClr val="FFC000"/>
          </a:solidFill>
        </p:spPr>
        <p:txBody>
          <a:bodyPr>
            <a:normAutofit/>
          </a:bodyPr>
          <a:lstStyle/>
          <a:p>
            <a:r>
              <a:rPr lang="en-US" sz="2800" b="1" dirty="0">
                <a:solidFill>
                  <a:schemeClr val="tx1"/>
                </a:solidFill>
              </a:rPr>
              <a:t>EVALUATION OF THERAPEUTIC OUTCOMES</a:t>
            </a:r>
          </a:p>
        </p:txBody>
      </p:sp>
      <p:sp>
        <p:nvSpPr>
          <p:cNvPr id="371715" name="Rectangle 3"/>
          <p:cNvSpPr>
            <a:spLocks noGrp="1" noChangeArrowheads="1"/>
          </p:cNvSpPr>
          <p:nvPr>
            <p:ph type="body" idx="1"/>
          </p:nvPr>
        </p:nvSpPr>
        <p:spPr>
          <a:xfrm>
            <a:off x="457200" y="1143000"/>
            <a:ext cx="8229600" cy="4530725"/>
          </a:xfrm>
        </p:spPr>
        <p:txBody>
          <a:bodyPr>
            <a:noAutofit/>
          </a:bodyPr>
          <a:lstStyle/>
          <a:p>
            <a:r>
              <a:rPr lang="en-US" sz="2400" dirty="0"/>
              <a:t>After therapy (</a:t>
            </a:r>
            <a:r>
              <a:rPr lang="en-US" sz="2400" dirty="0" err="1"/>
              <a:t>thionamides</a:t>
            </a:r>
            <a:r>
              <a:rPr lang="en-US" sz="2400" dirty="0"/>
              <a:t>, RAI, or surgery) for </a:t>
            </a:r>
            <a:r>
              <a:rPr lang="en-US" sz="2400" dirty="0" smtClean="0"/>
              <a:t>hyperthyroidism, evaluate </a:t>
            </a:r>
            <a:r>
              <a:rPr lang="en-US" sz="2400" dirty="0"/>
              <a:t>on a </a:t>
            </a:r>
            <a:r>
              <a:rPr lang="en-US" sz="2400" b="1" dirty="0">
                <a:solidFill>
                  <a:srgbClr val="FF0000"/>
                </a:solidFill>
              </a:rPr>
              <a:t>monthly basis </a:t>
            </a:r>
            <a:r>
              <a:rPr lang="en-US" sz="2400" dirty="0"/>
              <a:t>until they reach a </a:t>
            </a:r>
            <a:r>
              <a:rPr lang="en-US" sz="2400" dirty="0" err="1"/>
              <a:t>euthyroid</a:t>
            </a:r>
            <a:r>
              <a:rPr lang="en-US" sz="2400" dirty="0"/>
              <a:t> condition. </a:t>
            </a:r>
            <a:endParaRPr lang="en-US" sz="2400" dirty="0" smtClean="0"/>
          </a:p>
          <a:p>
            <a:pPr marL="0" indent="0">
              <a:buNone/>
            </a:pPr>
            <a:endParaRPr lang="en-US" sz="2400" dirty="0" smtClean="0"/>
          </a:p>
          <a:p>
            <a:r>
              <a:rPr lang="en-US" sz="2400" b="1" dirty="0" smtClean="0"/>
              <a:t>Clinical </a:t>
            </a:r>
            <a:r>
              <a:rPr lang="en-US" sz="2400" b="1" dirty="0"/>
              <a:t>signs of continuing </a:t>
            </a:r>
            <a:r>
              <a:rPr lang="en-US" sz="2400" b="1" dirty="0" smtClean="0"/>
              <a:t>thyrotoxicosis or </a:t>
            </a:r>
            <a:r>
              <a:rPr lang="en-US" sz="2400" b="1" dirty="0"/>
              <a:t>the development of </a:t>
            </a:r>
            <a:r>
              <a:rPr lang="en-US" sz="2400" b="1" dirty="0" smtClean="0"/>
              <a:t>hypothyroidism </a:t>
            </a:r>
            <a:r>
              <a:rPr lang="en-US" sz="2400" dirty="0" smtClean="0"/>
              <a:t>should </a:t>
            </a:r>
            <a:r>
              <a:rPr lang="en-US" sz="2400" dirty="0"/>
              <a:t>be noted. </a:t>
            </a:r>
            <a:endParaRPr lang="en-US" sz="2400" dirty="0" smtClean="0"/>
          </a:p>
          <a:p>
            <a:endParaRPr lang="en-US" sz="2400" dirty="0"/>
          </a:p>
          <a:p>
            <a:r>
              <a:rPr lang="en-US" sz="2400" dirty="0" smtClean="0"/>
              <a:t>Once </a:t>
            </a:r>
            <a:r>
              <a:rPr lang="en-US" sz="2400" b="1" dirty="0" smtClean="0"/>
              <a:t>T4 replacement </a:t>
            </a:r>
            <a:r>
              <a:rPr lang="en-US" sz="2400" dirty="0"/>
              <a:t>is </a:t>
            </a:r>
            <a:r>
              <a:rPr lang="en-US" sz="2400" dirty="0" smtClean="0"/>
              <a:t>initiated (if hypothyroidism occur), </a:t>
            </a:r>
            <a:r>
              <a:rPr lang="en-US" sz="2400" dirty="0"/>
              <a:t>the goal is to maintain both the free T4 level and the TSH concentration in the </a:t>
            </a:r>
            <a:r>
              <a:rPr lang="en-US" sz="2400" dirty="0" smtClean="0"/>
              <a:t>normal range</a:t>
            </a:r>
            <a:r>
              <a:rPr lang="en-US" sz="2400" dirty="0"/>
              <a:t>. </a:t>
            </a:r>
            <a:r>
              <a:rPr lang="en-US" sz="2400" dirty="0" smtClean="0"/>
              <a:t>Once </a:t>
            </a:r>
            <a:r>
              <a:rPr lang="en-US" sz="2400" dirty="0"/>
              <a:t>a stable dose of T4 is identified, the patient may be followed </a:t>
            </a:r>
            <a:r>
              <a:rPr lang="en-US" sz="2400" b="1" dirty="0"/>
              <a:t>every 6 to 12 months</a:t>
            </a:r>
            <a:r>
              <a:rPr lang="en-US" sz="2400" dirty="0"/>
              <a:t>.</a:t>
            </a:r>
          </a:p>
        </p:txBody>
      </p:sp>
    </p:spTree>
    <p:extLst>
      <p:ext uri="{BB962C8B-B14F-4D97-AF65-F5344CB8AC3E}">
        <p14:creationId xmlns:p14="http://schemas.microsoft.com/office/powerpoint/2010/main" val="12597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228600"/>
            <a:ext cx="7772400" cy="838200"/>
          </a:xfrm>
          <a:solidFill>
            <a:srgbClr val="FFC000"/>
          </a:solidFill>
        </p:spPr>
        <p:txBody>
          <a:bodyPr>
            <a:normAutofit/>
          </a:bodyPr>
          <a:lstStyle/>
          <a:p>
            <a:pPr algn="ctr"/>
            <a:r>
              <a:rPr lang="en-US" b="1" dirty="0">
                <a:solidFill>
                  <a:schemeClr val="tx1"/>
                </a:solidFill>
              </a:rPr>
              <a:t>Thyroid storm </a:t>
            </a:r>
          </a:p>
        </p:txBody>
      </p:sp>
      <p:sp>
        <p:nvSpPr>
          <p:cNvPr id="361475" name="Rectangle 3"/>
          <p:cNvSpPr>
            <a:spLocks noGrp="1" noChangeArrowheads="1"/>
          </p:cNvSpPr>
          <p:nvPr>
            <p:ph type="body" idx="1"/>
          </p:nvPr>
        </p:nvSpPr>
        <p:spPr>
          <a:xfrm>
            <a:off x="609600" y="1143000"/>
            <a:ext cx="7848600" cy="4572000"/>
          </a:xfrm>
        </p:spPr>
        <p:txBody>
          <a:bodyPr>
            <a:noAutofit/>
          </a:bodyPr>
          <a:lstStyle/>
          <a:p>
            <a:pPr algn="just"/>
            <a:r>
              <a:rPr lang="en-US" sz="2400" dirty="0" smtClean="0">
                <a:latin typeface="Times New Roman" pitchFamily="18" charset="0"/>
                <a:cs typeface="Times New Roman" pitchFamily="18" charset="0"/>
              </a:rPr>
              <a:t>It is </a:t>
            </a:r>
            <a:r>
              <a:rPr lang="en-US" sz="2400" dirty="0">
                <a:latin typeface="Times New Roman" pitchFamily="18" charset="0"/>
                <a:cs typeface="Times New Roman" pitchFamily="18" charset="0"/>
              </a:rPr>
              <a:t>a life-threatening medical emergency characterized by severe thyrotoxicosis, </a:t>
            </a:r>
            <a:r>
              <a:rPr lang="en-US" sz="2400" dirty="0">
                <a:solidFill>
                  <a:srgbClr val="FF0000"/>
                </a:solidFill>
                <a:latin typeface="Times New Roman" pitchFamily="18" charset="0"/>
                <a:cs typeface="Times New Roman" pitchFamily="18" charset="0"/>
              </a:rPr>
              <a:t>high fever (often greater than </a:t>
            </a:r>
            <a:r>
              <a:rPr lang="en-US" sz="2400" dirty="0" smtClean="0">
                <a:solidFill>
                  <a:srgbClr val="FF0000"/>
                </a:solidFill>
                <a:latin typeface="Times New Roman" pitchFamily="18" charset="0"/>
                <a:cs typeface="Times New Roman" pitchFamily="18" charset="0"/>
              </a:rPr>
              <a:t>39.4°C), tachycardia</a:t>
            </a:r>
            <a:r>
              <a:rPr lang="en-US" sz="2400" dirty="0">
                <a:solidFill>
                  <a:srgbClr val="FF0000"/>
                </a:solidFill>
                <a:latin typeface="Times New Roman" pitchFamily="18" charset="0"/>
                <a:cs typeface="Times New Roman" pitchFamily="18" charset="0"/>
              </a:rPr>
              <a:t>, tachypnea</a:t>
            </a:r>
            <a:r>
              <a:rPr lang="en-US" sz="2400" dirty="0">
                <a:latin typeface="Times New Roman" pitchFamily="18" charset="0"/>
                <a:cs typeface="Times New Roman" pitchFamily="18" charset="0"/>
              </a:rPr>
              <a:t>, dehydration, delirium, </a:t>
            </a:r>
            <a:r>
              <a:rPr lang="en-US" sz="2400" b="1" dirty="0">
                <a:latin typeface="Times New Roman" pitchFamily="18" charset="0"/>
                <a:cs typeface="Times New Roman" pitchFamily="18" charset="0"/>
              </a:rPr>
              <a:t>coma</a:t>
            </a:r>
            <a:r>
              <a:rPr lang="en-US" sz="2400" dirty="0">
                <a:latin typeface="Times New Roman" pitchFamily="18" charset="0"/>
                <a:cs typeface="Times New Roman" pitchFamily="18" charset="0"/>
              </a:rPr>
              <a:t>, nausea, vomiting, and diarrhea. </a:t>
            </a:r>
            <a:endParaRPr lang="en-US" sz="2400" dirty="0" smtClean="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Precipitating </a:t>
            </a:r>
            <a:r>
              <a:rPr lang="en-US" sz="2400" dirty="0">
                <a:latin typeface="Times New Roman" pitchFamily="18" charset="0"/>
                <a:cs typeface="Times New Roman" pitchFamily="18" charset="0"/>
              </a:rPr>
              <a:t>factors include infection, trauma, withdrawal from </a:t>
            </a:r>
            <a:r>
              <a:rPr lang="en-US" sz="2400" dirty="0" err="1">
                <a:latin typeface="Times New Roman" pitchFamily="18" charset="0"/>
                <a:cs typeface="Times New Roman" pitchFamily="18" charset="0"/>
              </a:rPr>
              <a:t>antithyroid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drugs.</a:t>
            </a:r>
            <a:endParaRPr lang="en-US" sz="2400" dirty="0">
              <a:solidFill>
                <a:srgbClr val="0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1"/>
            <a:ext cx="6400800" cy="288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159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42988"/>
            <a:ext cx="8991600" cy="474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762000" y="304800"/>
            <a:ext cx="7772400" cy="609600"/>
          </a:xfrm>
          <a:solidFill>
            <a:srgbClr val="FFC000"/>
          </a:solidFill>
        </p:spPr>
        <p:txBody>
          <a:bodyPr>
            <a:normAutofit fontScale="90000"/>
          </a:bodyPr>
          <a:lstStyle/>
          <a:p>
            <a:pPr algn="ctr" eaLnBrk="1" hangingPunct="1"/>
            <a:r>
              <a:rPr lang="en-US" b="1" dirty="0" smtClean="0">
                <a:solidFill>
                  <a:schemeClr val="tx1"/>
                </a:solidFill>
              </a:rPr>
              <a:t>Thyroid hormone synthesis</a:t>
            </a:r>
          </a:p>
        </p:txBody>
      </p:sp>
      <p:sp>
        <p:nvSpPr>
          <p:cNvPr id="2" name="Rectangle 1"/>
          <p:cNvSpPr/>
          <p:nvPr/>
        </p:nvSpPr>
        <p:spPr>
          <a:xfrm>
            <a:off x="685800" y="5832603"/>
            <a:ext cx="7543800" cy="646331"/>
          </a:xfrm>
          <a:prstGeom prst="rect">
            <a:avLst/>
          </a:prstGeom>
        </p:spPr>
        <p:txBody>
          <a:bodyPr wrap="square">
            <a:spAutoFit/>
          </a:bodyPr>
          <a:lstStyle/>
          <a:p>
            <a:pPr algn="l"/>
            <a:r>
              <a:rPr lang="en-US" b="1" dirty="0" smtClean="0"/>
              <a:t>lithium </a:t>
            </a:r>
            <a:r>
              <a:rPr lang="en-US" b="1" dirty="0"/>
              <a:t>block iodide transport into the </a:t>
            </a:r>
            <a:r>
              <a:rPr lang="en-US" b="1" dirty="0" smtClean="0"/>
              <a:t>thyroid. </a:t>
            </a:r>
            <a:endParaRPr lang="en-US" b="1" dirty="0"/>
          </a:p>
          <a:p>
            <a:pPr algn="l"/>
            <a:r>
              <a:rPr lang="en-US" b="1" dirty="0" smtClean="0"/>
              <a:t>Lithium and iodide(large dose) inhibit thyroid hormone secretion</a:t>
            </a:r>
            <a:endParaRPr lang="en-US" b="1" dirty="0"/>
          </a:p>
        </p:txBody>
      </p:sp>
    </p:spTree>
    <p:extLst>
      <p:ext uri="{BB962C8B-B14F-4D97-AF65-F5344CB8AC3E}">
        <p14:creationId xmlns:p14="http://schemas.microsoft.com/office/powerpoint/2010/main" val="1601046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742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0"/>
            <a:ext cx="5181600" cy="868362"/>
          </a:xfrm>
          <a:solidFill>
            <a:srgbClr val="FFC000"/>
          </a:solidFill>
        </p:spPr>
        <p:txBody>
          <a:bodyPr bIns="91440" anchor="b" anchorCtr="0">
            <a:noAutofit/>
          </a:bodyPr>
          <a:lstStyle/>
          <a:p>
            <a:pPr algn="ctr"/>
            <a:r>
              <a:rPr lang="en-US" sz="5400" b="1" dirty="0">
                <a:solidFill>
                  <a:schemeClr val="tx1"/>
                </a:solidFill>
              </a:rPr>
              <a:t>Hypothyroidism</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81386"/>
            <a:ext cx="6705600" cy="391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19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AutoShape 2"/>
          <p:cNvSpPr>
            <a:spLocks noGrp="1" noChangeAspect="1" noChangeArrowheads="1"/>
          </p:cNvSpPr>
          <p:nvPr>
            <p:ph type="title"/>
          </p:nvPr>
        </p:nvSpPr>
        <p:spPr>
          <a:xfrm>
            <a:off x="559231" y="247515"/>
            <a:ext cx="7886700" cy="715962"/>
          </a:xfrm>
          <a:solidFill>
            <a:srgbClr val="FFC000"/>
          </a:solidFill>
        </p:spPr>
        <p:txBody>
          <a:bodyPr>
            <a:normAutofit fontScale="90000"/>
          </a:bodyPr>
          <a:lstStyle/>
          <a:p>
            <a:r>
              <a:rPr lang="en-US" dirty="0">
                <a:solidFill>
                  <a:schemeClr val="tx1"/>
                </a:solidFill>
              </a:rPr>
              <a:t>PATHOPHYSIOLOGY</a:t>
            </a:r>
          </a:p>
        </p:txBody>
      </p:sp>
      <p:sp>
        <p:nvSpPr>
          <p:cNvPr id="2" name="Rectangle 1"/>
          <p:cNvSpPr/>
          <p:nvPr/>
        </p:nvSpPr>
        <p:spPr>
          <a:xfrm>
            <a:off x="516610" y="1219200"/>
            <a:ext cx="8093990" cy="4708981"/>
          </a:xfrm>
          <a:prstGeom prst="rect">
            <a:avLst/>
          </a:prstGeom>
        </p:spPr>
        <p:txBody>
          <a:bodyPr wrap="square">
            <a:spAutoFit/>
          </a:bodyPr>
          <a:lstStyle/>
          <a:p>
            <a:pPr algn="l"/>
            <a:r>
              <a:rPr lang="en-US" sz="2000" dirty="0"/>
              <a:t>Uncorrected thyroid hormone deficiency during fetal and neonatal development results in </a:t>
            </a:r>
            <a:r>
              <a:rPr lang="en-US" sz="2000" b="1" dirty="0"/>
              <a:t>mental retardation and/or cretinism</a:t>
            </a:r>
            <a:r>
              <a:rPr lang="en-US" sz="2000" dirty="0"/>
              <a:t>. </a:t>
            </a:r>
            <a:endParaRPr lang="en-US" sz="2000" dirty="0" smtClean="0"/>
          </a:p>
          <a:p>
            <a:pPr algn="l"/>
            <a:endParaRPr lang="en-US" sz="2000" dirty="0"/>
          </a:p>
          <a:p>
            <a:pPr algn="l"/>
            <a:r>
              <a:rPr lang="en-US" sz="2000" dirty="0" smtClean="0"/>
              <a:t>In </a:t>
            </a:r>
            <a:r>
              <a:rPr lang="en-US" sz="2000" dirty="0"/>
              <a:t>adult, There </a:t>
            </a:r>
            <a:r>
              <a:rPr lang="en-US" sz="2000" b="1" dirty="0"/>
              <a:t>is slowing of physical and mental activity, as well as of cardiovascular, GI, and neuromuscular function.</a:t>
            </a:r>
          </a:p>
          <a:p>
            <a:pPr algn="l"/>
            <a:endParaRPr lang="en-US" sz="2000" dirty="0" smtClean="0"/>
          </a:p>
          <a:p>
            <a:pPr algn="l"/>
            <a:r>
              <a:rPr lang="en-US" sz="2000" dirty="0" smtClean="0"/>
              <a:t>Mainly, thyroid </a:t>
            </a:r>
            <a:r>
              <a:rPr lang="en-US" sz="2000" dirty="0"/>
              <a:t>gland failure </a:t>
            </a:r>
            <a:r>
              <a:rPr lang="en-US" sz="2000" b="1" dirty="0"/>
              <a:t>(primary hypothyroidism</a:t>
            </a:r>
            <a:r>
              <a:rPr lang="en-US" sz="2000" b="1" dirty="0" smtClean="0"/>
              <a:t>) </a:t>
            </a:r>
            <a:r>
              <a:rPr lang="en-US" sz="2000" dirty="0"/>
              <a:t>The causes include chronic autoimmune thyroiditis (Hashimoto’s disease), iatrogenic </a:t>
            </a:r>
            <a:r>
              <a:rPr lang="en-US" sz="2000" dirty="0" smtClean="0"/>
              <a:t>hypothyroidism (after surgery or radiation), </a:t>
            </a:r>
            <a:r>
              <a:rPr lang="en-US" sz="2000" dirty="0"/>
              <a:t>iodine </a:t>
            </a:r>
            <a:r>
              <a:rPr lang="en-US" sz="2000" dirty="0" smtClean="0"/>
              <a:t>deficiency.</a:t>
            </a:r>
            <a:endParaRPr lang="en-US" sz="2000" dirty="0"/>
          </a:p>
          <a:p>
            <a:pPr algn="l"/>
            <a:r>
              <a:rPr lang="en-US" sz="2000" dirty="0"/>
              <a:t> </a:t>
            </a:r>
          </a:p>
          <a:p>
            <a:pPr algn="l"/>
            <a:r>
              <a:rPr lang="en-US" sz="2000" dirty="0" smtClean="0"/>
              <a:t>Pituitary </a:t>
            </a:r>
            <a:r>
              <a:rPr lang="en-US" sz="2000" dirty="0"/>
              <a:t>failure </a:t>
            </a:r>
            <a:r>
              <a:rPr lang="en-US" sz="2000" b="1" dirty="0"/>
              <a:t>(secondary hypothyroidism) </a:t>
            </a:r>
            <a:r>
              <a:rPr lang="en-US" sz="2000" dirty="0"/>
              <a:t>is an uncommon cause resulting from pituitary tumors, surgical therapy, external pituitary </a:t>
            </a:r>
            <a:r>
              <a:rPr lang="en-US" sz="2000" dirty="0" smtClean="0"/>
              <a:t>radiation.</a:t>
            </a:r>
          </a:p>
          <a:p>
            <a:pPr algn="l"/>
            <a:endParaRPr lang="en-US" sz="2000" dirty="0"/>
          </a:p>
        </p:txBody>
      </p:sp>
    </p:spTree>
    <p:extLst>
      <p:ext uri="{BB962C8B-B14F-4D97-AF65-F5344CB8AC3E}">
        <p14:creationId xmlns:p14="http://schemas.microsoft.com/office/powerpoint/2010/main" val="301202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1981200" y="152401"/>
            <a:ext cx="4572000" cy="609600"/>
          </a:xfrm>
          <a:solidFill>
            <a:srgbClr val="FFC000"/>
          </a:solidFill>
        </p:spPr>
        <p:txBody>
          <a:bodyPr>
            <a:noAutofit/>
          </a:bodyPr>
          <a:lstStyle/>
          <a:p>
            <a:r>
              <a:rPr lang="en-US" sz="3200" dirty="0"/>
              <a:t>CLINICAL PRESENTATION</a:t>
            </a:r>
          </a:p>
        </p:txBody>
      </p:sp>
      <p:graphicFrame>
        <p:nvGraphicFramePr>
          <p:cNvPr id="5" name="Table 4"/>
          <p:cNvGraphicFramePr>
            <a:graphicFrameLocks noGrp="1"/>
          </p:cNvGraphicFramePr>
          <p:nvPr>
            <p:extLst>
              <p:ext uri="{D42A27DB-BD31-4B8C-83A1-F6EECF244321}">
                <p14:modId xmlns:p14="http://schemas.microsoft.com/office/powerpoint/2010/main" val="1801115803"/>
              </p:ext>
            </p:extLst>
          </p:nvPr>
        </p:nvGraphicFramePr>
        <p:xfrm>
          <a:off x="76200" y="838200"/>
          <a:ext cx="8839200" cy="5852160"/>
        </p:xfrm>
        <a:graphic>
          <a:graphicData uri="http://schemas.openxmlformats.org/drawingml/2006/table">
            <a:tbl>
              <a:tblPr firstRow="1" bandRow="1">
                <a:tableStyleId>{5C22544A-7EE6-4342-B048-85BDC9FD1C3A}</a:tableStyleId>
              </a:tblPr>
              <a:tblGrid>
                <a:gridCol w="1559858"/>
                <a:gridCol w="7279342"/>
              </a:tblGrid>
              <a:tr h="436217">
                <a:tc>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Hyp</a:t>
                      </a:r>
                      <a:r>
                        <a:rPr kumimoji="0" lang="en-US" sz="2400" b="1" kern="1200" dirty="0" smtClean="0">
                          <a:solidFill>
                            <a:schemeClr val="lt1"/>
                          </a:solidFill>
                          <a:latin typeface="+mn-lt"/>
                          <a:ea typeface="+mn-ea"/>
                          <a:cs typeface="+mn-cs"/>
                        </a:rPr>
                        <a:t>othyroidism CLINICAL PRESENTATION</a:t>
                      </a:r>
                    </a:p>
                  </a:txBody>
                  <a:tcPr/>
                </a:tc>
              </a:tr>
              <a:tr h="436217">
                <a:tc>
                  <a:txBody>
                    <a:bodyPr/>
                    <a:lstStyle/>
                    <a:p>
                      <a:r>
                        <a:rPr lang="en-US" sz="2400" dirty="0" smtClean="0"/>
                        <a:t>General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lethargy, fatigue, muscle cramps, myalgia, stiffness, and loss of ambition or energy</a:t>
                      </a:r>
                    </a:p>
                  </a:txBody>
                  <a:tcPr/>
                </a:tc>
              </a:tr>
              <a:tr h="436217">
                <a:tc>
                  <a:txBody>
                    <a:bodyPr/>
                    <a:lstStyle/>
                    <a:p>
                      <a:r>
                        <a:rPr lang="en-US" sz="2400" dirty="0" smtClean="0"/>
                        <a:t>Neck </a:t>
                      </a:r>
                      <a:endParaRPr lang="en-US" sz="2400" dirty="0"/>
                    </a:p>
                  </a:txBody>
                  <a:tcPr/>
                </a:tc>
                <a:tc>
                  <a:txBody>
                    <a:bodyPr/>
                    <a:lstStyle/>
                    <a:p>
                      <a:r>
                        <a:rPr lang="en-US" sz="2400" dirty="0" smtClean="0"/>
                        <a:t>Puffy</a:t>
                      </a:r>
                      <a:r>
                        <a:rPr lang="en-US" sz="2400" baseline="0" dirty="0" smtClean="0"/>
                        <a:t> face, </a:t>
                      </a:r>
                      <a:r>
                        <a:rPr lang="en-US" sz="2400" dirty="0" smtClean="0"/>
                        <a:t>slowed or hoarse speech, </a:t>
                      </a:r>
                      <a:r>
                        <a:rPr lang="en-US" sz="2400" b="1" dirty="0" smtClean="0">
                          <a:solidFill>
                            <a:srgbClr val="FF0000"/>
                          </a:solidFill>
                        </a:rPr>
                        <a:t>goiter</a:t>
                      </a:r>
                      <a:endParaRPr lang="en-US" sz="2400" b="1" dirty="0">
                        <a:solidFill>
                          <a:srgbClr val="FF0000"/>
                        </a:solidFill>
                      </a:endParaRPr>
                    </a:p>
                  </a:txBody>
                  <a:tcPr/>
                </a:tc>
              </a:tr>
              <a:tr h="436217">
                <a:tc>
                  <a:txBody>
                    <a:bodyPr/>
                    <a:lstStyle/>
                    <a:p>
                      <a:r>
                        <a:rPr lang="en-US" sz="2400" dirty="0" smtClean="0"/>
                        <a:t>heart</a:t>
                      </a:r>
                      <a:endParaRPr lang="en-US" sz="2400" dirty="0"/>
                    </a:p>
                  </a:txBody>
                  <a:tcPr/>
                </a:tc>
                <a:tc>
                  <a:txBody>
                    <a:bodyPr/>
                    <a:lstStyle/>
                    <a:p>
                      <a:r>
                        <a:rPr lang="en-US" sz="2400" dirty="0" err="1" smtClean="0"/>
                        <a:t>bradycardia</a:t>
                      </a:r>
                      <a:endParaRPr lang="en-US" sz="2400" dirty="0"/>
                    </a:p>
                  </a:txBody>
                  <a:tcPr/>
                </a:tc>
              </a:tr>
              <a:tr h="436217">
                <a:tc>
                  <a:txBody>
                    <a:bodyPr/>
                    <a:lstStyle/>
                    <a:p>
                      <a:r>
                        <a:rPr lang="en-US" sz="2400" dirty="0" smtClean="0"/>
                        <a:t>skin</a:t>
                      </a:r>
                      <a:endParaRPr lang="en-US" sz="2400" dirty="0"/>
                    </a:p>
                  </a:txBody>
                  <a:tcPr/>
                </a:tc>
                <a:tc>
                  <a:txBody>
                    <a:bodyPr/>
                    <a:lstStyle/>
                    <a:p>
                      <a:r>
                        <a:rPr lang="en-US" sz="2400" dirty="0" smtClean="0"/>
                        <a:t>dry coarse skin </a:t>
                      </a:r>
                      <a:endParaRPr lang="en-US" sz="2400" dirty="0"/>
                    </a:p>
                  </a:txBody>
                  <a:tcPr/>
                </a:tc>
              </a:tr>
              <a:tr h="436217">
                <a:tc>
                  <a:txBody>
                    <a:bodyPr/>
                    <a:lstStyle/>
                    <a:p>
                      <a:r>
                        <a:rPr lang="en-US" sz="2400" dirty="0" smtClean="0"/>
                        <a:t>Body</a:t>
                      </a:r>
                      <a:r>
                        <a:rPr lang="en-US" sz="2400" baseline="0" dirty="0" smtClean="0"/>
                        <a:t> temp</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cold intolerance</a:t>
                      </a:r>
                    </a:p>
                  </a:txBody>
                  <a:tcPr/>
                </a:tc>
              </a:tr>
              <a:tr h="436217">
                <a:tc>
                  <a:txBody>
                    <a:bodyPr/>
                    <a:lstStyle/>
                    <a:p>
                      <a:r>
                        <a:rPr lang="en-US" sz="2400" dirty="0" smtClean="0"/>
                        <a:t>weight</a:t>
                      </a:r>
                      <a:endParaRPr lang="en-US" sz="2400" dirty="0"/>
                    </a:p>
                  </a:txBody>
                  <a:tcPr/>
                </a:tc>
                <a:tc>
                  <a:txBody>
                    <a:bodyPr/>
                    <a:lstStyle/>
                    <a:p>
                      <a:r>
                        <a:rPr lang="en-US" sz="2400" b="1" dirty="0" smtClean="0">
                          <a:solidFill>
                            <a:srgbClr val="FF0000"/>
                          </a:solidFill>
                        </a:rPr>
                        <a:t>Sudden Weight gain with poor appetite</a:t>
                      </a:r>
                      <a:endParaRPr lang="en-US" sz="2400" b="1" dirty="0">
                        <a:solidFill>
                          <a:srgbClr val="FF0000"/>
                        </a:solidFill>
                      </a:endParaRPr>
                    </a:p>
                  </a:txBody>
                  <a:tcPr/>
                </a:tc>
              </a:tr>
              <a:tr h="436217">
                <a:tc>
                  <a:txBody>
                    <a:bodyPr/>
                    <a:lstStyle/>
                    <a:p>
                      <a:r>
                        <a:rPr lang="en-US" sz="2400" dirty="0" smtClean="0"/>
                        <a:t>GIT</a:t>
                      </a:r>
                      <a:endParaRPr lang="en-US" sz="2400" dirty="0"/>
                    </a:p>
                  </a:txBody>
                  <a:tcPr/>
                </a:tc>
                <a:tc>
                  <a:txBody>
                    <a:bodyPr/>
                    <a:lstStyle/>
                    <a:p>
                      <a:r>
                        <a:rPr lang="en-US" sz="2400" dirty="0" smtClean="0"/>
                        <a:t>constipation</a:t>
                      </a:r>
                      <a:endParaRPr lang="en-US" sz="2400" dirty="0"/>
                    </a:p>
                  </a:txBody>
                  <a:tcPr/>
                </a:tc>
              </a:tr>
              <a:tr h="436217">
                <a:tc>
                  <a:txBody>
                    <a:bodyPr/>
                    <a:lstStyle/>
                    <a:p>
                      <a:r>
                        <a:rPr lang="en-US" sz="2400" dirty="0" smtClean="0"/>
                        <a:t>eye</a:t>
                      </a:r>
                      <a:endParaRPr lang="en-US" sz="2400" dirty="0"/>
                    </a:p>
                  </a:txBody>
                  <a:tcPr/>
                </a:tc>
                <a:tc>
                  <a:txBody>
                    <a:bodyPr/>
                    <a:lstStyle/>
                    <a:p>
                      <a:r>
                        <a:rPr lang="en-US" sz="2400" dirty="0" err="1" smtClean="0"/>
                        <a:t>Periorbital</a:t>
                      </a:r>
                      <a:r>
                        <a:rPr lang="en-US" sz="2400" dirty="0" smtClean="0"/>
                        <a:t> puffiness</a:t>
                      </a:r>
                      <a:endParaRPr lang="en-US" sz="2400" dirty="0"/>
                    </a:p>
                  </a:txBody>
                  <a:tcPr/>
                </a:tc>
              </a:tr>
              <a:tr h="436217">
                <a:tc>
                  <a:txBody>
                    <a:bodyPr/>
                    <a:lstStyle/>
                    <a:p>
                      <a:r>
                        <a:rPr lang="en-US" sz="2400" dirty="0" smtClean="0"/>
                        <a:t>hair</a:t>
                      </a:r>
                      <a:endParaRPr lang="en-US" sz="2400" dirty="0"/>
                    </a:p>
                  </a:txBody>
                  <a:tcPr/>
                </a:tc>
                <a:tc>
                  <a:txBody>
                    <a:bodyPr/>
                    <a:lstStyle/>
                    <a:p>
                      <a:r>
                        <a:rPr lang="en-US" sz="2400" dirty="0" smtClean="0"/>
                        <a:t>Dry</a:t>
                      </a:r>
                      <a:r>
                        <a:rPr lang="en-US" sz="2400" baseline="0" dirty="0" smtClean="0"/>
                        <a:t> coarse </a:t>
                      </a:r>
                      <a:r>
                        <a:rPr lang="en-US" sz="2400" dirty="0" smtClean="0"/>
                        <a:t> hair with hair loss</a:t>
                      </a:r>
                      <a:endParaRPr lang="en-US" sz="2400" dirty="0"/>
                    </a:p>
                  </a:txBody>
                  <a:tcPr/>
                </a:tc>
              </a:tr>
              <a:tr h="436217">
                <a:tc>
                  <a:txBody>
                    <a:bodyPr/>
                    <a:lstStyle/>
                    <a:p>
                      <a:r>
                        <a:rPr lang="en-US" sz="2400" dirty="0" smtClean="0"/>
                        <a:t>neuron</a:t>
                      </a:r>
                      <a:endParaRPr lang="en-US" sz="2400" dirty="0"/>
                    </a:p>
                  </a:txBody>
                  <a:tcPr/>
                </a:tc>
                <a:tc>
                  <a:txBody>
                    <a:bodyPr/>
                    <a:lstStyle/>
                    <a:p>
                      <a:r>
                        <a:rPr lang="en-US" sz="2400" dirty="0" smtClean="0"/>
                        <a:t>slow relaxation of deep tendon reflexes, carpal tunnel syndrome </a:t>
                      </a:r>
                      <a:endParaRPr lang="en-US" sz="2400" dirty="0"/>
                    </a:p>
                  </a:txBody>
                  <a:tcPr/>
                </a:tc>
              </a:tr>
              <a:tr h="436217">
                <a:tc>
                  <a:txBody>
                    <a:bodyPr/>
                    <a:lstStyle/>
                    <a:p>
                      <a:r>
                        <a:rPr lang="en-US" sz="2400" dirty="0" smtClean="0"/>
                        <a:t>hormonal</a:t>
                      </a:r>
                      <a:endParaRPr lang="en-US" sz="2400" dirty="0"/>
                    </a:p>
                  </a:txBody>
                  <a:tcPr/>
                </a:tc>
                <a:tc>
                  <a:txBody>
                    <a:bodyPr/>
                    <a:lstStyle/>
                    <a:p>
                      <a:r>
                        <a:rPr kumimoji="0" lang="en-US" sz="2400" b="0" i="0" u="none" strike="noStrike" kern="1200" cap="none" spc="0" normalizeH="0" baseline="0" noProof="0" dirty="0" smtClean="0">
                          <a:ln>
                            <a:noFill/>
                          </a:ln>
                          <a:solidFill>
                            <a:prstClr val="black"/>
                          </a:solidFill>
                          <a:effectLst/>
                          <a:uLnTx/>
                          <a:uFillTx/>
                          <a:latin typeface="+mn-lt"/>
                          <a:ea typeface="+mn-ea"/>
                          <a:cs typeface="+mn-cs"/>
                        </a:rPr>
                        <a:t>Abnormal heavy menses</a:t>
                      </a:r>
                      <a:r>
                        <a:rPr lang="en-US" sz="2400" dirty="0" smtClean="0"/>
                        <a:t>, </a:t>
                      </a:r>
                      <a:r>
                        <a:rPr lang="en-US" sz="2400" dirty="0" err="1" smtClean="0"/>
                        <a:t>galactorrhea</a:t>
                      </a:r>
                      <a:r>
                        <a:rPr lang="en-US" sz="2400" dirty="0" smtClean="0"/>
                        <a:t> </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and decreased libido</a:t>
                      </a:r>
                      <a:endParaRPr lang="en-US" sz="2400" dirty="0"/>
                    </a:p>
                  </a:txBody>
                  <a:tcPr/>
                </a:tc>
              </a:tr>
            </a:tbl>
          </a:graphicData>
        </a:graphic>
      </p:graphicFrame>
    </p:spTree>
    <p:extLst>
      <p:ext uri="{BB962C8B-B14F-4D97-AF65-F5344CB8AC3E}">
        <p14:creationId xmlns:p14="http://schemas.microsoft.com/office/powerpoint/2010/main" val="652421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696200" cy="601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58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57200" y="277813"/>
            <a:ext cx="8229600" cy="636587"/>
          </a:xfrm>
          <a:solidFill>
            <a:srgbClr val="FFC000"/>
          </a:solidFill>
        </p:spPr>
        <p:txBody>
          <a:bodyPr>
            <a:normAutofit fontScale="90000"/>
          </a:bodyPr>
          <a:lstStyle/>
          <a:p>
            <a:r>
              <a:rPr lang="en-US" dirty="0">
                <a:solidFill>
                  <a:schemeClr val="tx1"/>
                </a:solidFill>
              </a:rPr>
              <a:t>DIAGNOSIS</a:t>
            </a:r>
          </a:p>
        </p:txBody>
      </p:sp>
      <p:sp>
        <p:nvSpPr>
          <p:cNvPr id="388099" name="Rectangle 3"/>
          <p:cNvSpPr>
            <a:spLocks noGrp="1" noChangeArrowheads="1"/>
          </p:cNvSpPr>
          <p:nvPr>
            <p:ph type="body" idx="1"/>
          </p:nvPr>
        </p:nvSpPr>
        <p:spPr>
          <a:xfrm>
            <a:off x="228600" y="3733800"/>
            <a:ext cx="8686800" cy="2819400"/>
          </a:xfrm>
        </p:spPr>
        <p:txBody>
          <a:bodyPr>
            <a:normAutofit fontScale="92500"/>
          </a:bodyPr>
          <a:lstStyle/>
          <a:p>
            <a:r>
              <a:rPr lang="en-US" sz="2400" dirty="0" err="1" smtClean="0"/>
              <a:t>Antithyroid</a:t>
            </a:r>
            <a:r>
              <a:rPr lang="en-US" sz="2400" dirty="0" smtClean="0"/>
              <a:t> </a:t>
            </a:r>
            <a:r>
              <a:rPr lang="en-US" sz="2400" dirty="0"/>
              <a:t>peroxidase antibodies and </a:t>
            </a:r>
            <a:r>
              <a:rPr lang="en-US" sz="2400" dirty="0" err="1"/>
              <a:t>antithyroglobulin</a:t>
            </a:r>
            <a:r>
              <a:rPr lang="en-US" sz="2400" dirty="0"/>
              <a:t> antibodies are likely to be elevated. </a:t>
            </a:r>
            <a:endParaRPr lang="en-US" sz="2400" dirty="0" smtClean="0"/>
          </a:p>
          <a:p>
            <a:endParaRPr lang="en-US" sz="100" dirty="0"/>
          </a:p>
          <a:p>
            <a:r>
              <a:rPr lang="en-US" sz="2400" b="1" dirty="0" smtClean="0"/>
              <a:t>The </a:t>
            </a:r>
            <a:r>
              <a:rPr lang="en-US" sz="2400" b="1" dirty="0"/>
              <a:t>RAIU is not a useful test in the evaluation of </a:t>
            </a:r>
            <a:r>
              <a:rPr lang="en-US" sz="2400" b="1" dirty="0" smtClean="0"/>
              <a:t>hypothyroidism.</a:t>
            </a:r>
          </a:p>
          <a:p>
            <a:endParaRPr lang="en-US" sz="1000" dirty="0"/>
          </a:p>
          <a:p>
            <a:r>
              <a:rPr lang="en-US" sz="2400" dirty="0" smtClean="0"/>
              <a:t>Pituitary </a:t>
            </a:r>
            <a:r>
              <a:rPr lang="en-US" sz="2400" dirty="0"/>
              <a:t>failure (secondary hypothyroidism) should be suspected in a patient with decreased levels of T4 and inappropriately normal or low TSH levels</a:t>
            </a:r>
            <a:r>
              <a:rPr lang="en-US" sz="2400" dirty="0" smtClean="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216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Grp="1" noChangeArrowheads="1"/>
          </p:cNvSpPr>
          <p:nvPr>
            <p:ph type="body" idx="1"/>
          </p:nvPr>
        </p:nvSpPr>
        <p:spPr>
          <a:xfrm>
            <a:off x="457200" y="1143000"/>
            <a:ext cx="8229600" cy="4530725"/>
          </a:xfrm>
        </p:spPr>
        <p:txBody>
          <a:bodyPr>
            <a:normAutofit fontScale="92500" lnSpcReduction="10000"/>
          </a:bodyPr>
          <a:lstStyle/>
          <a:p>
            <a:r>
              <a:rPr lang="en-US" sz="2400" dirty="0" smtClean="0"/>
              <a:t>normalize </a:t>
            </a:r>
            <a:r>
              <a:rPr lang="en-US" sz="2400" dirty="0"/>
              <a:t>thyroid hormone concentrations in </a:t>
            </a:r>
            <a:r>
              <a:rPr lang="en-US" sz="2400" dirty="0" smtClean="0"/>
              <a:t>tissue</a:t>
            </a:r>
          </a:p>
          <a:p>
            <a:r>
              <a:rPr lang="en-US" sz="2400" dirty="0" smtClean="0"/>
              <a:t> </a:t>
            </a:r>
            <a:r>
              <a:rPr lang="en-US" sz="2400" dirty="0"/>
              <a:t>provide symptomatic </a:t>
            </a:r>
            <a:r>
              <a:rPr lang="en-US" sz="2400" dirty="0" smtClean="0"/>
              <a:t>relief</a:t>
            </a:r>
          </a:p>
          <a:p>
            <a:r>
              <a:rPr lang="en-US" sz="2400" dirty="0" smtClean="0"/>
              <a:t> </a:t>
            </a:r>
            <a:r>
              <a:rPr lang="en-US" sz="2400" dirty="0"/>
              <a:t>prevent neurologic deficits in newborns and </a:t>
            </a:r>
            <a:r>
              <a:rPr lang="en-US" sz="2400" dirty="0" smtClean="0"/>
              <a:t>children.</a:t>
            </a:r>
          </a:p>
          <a:p>
            <a:r>
              <a:rPr lang="en-US" sz="2400" dirty="0" smtClean="0"/>
              <a:t>Prevent progression of disorder to Myxedema coma</a:t>
            </a:r>
          </a:p>
          <a:p>
            <a:endParaRPr lang="en-US" sz="2400" dirty="0"/>
          </a:p>
          <a:p>
            <a:pPr marL="0" indent="0">
              <a:buNone/>
            </a:pPr>
            <a:r>
              <a:rPr lang="en-US" sz="2400" b="1" dirty="0" smtClean="0"/>
              <a:t>Treatment guidelines:</a:t>
            </a:r>
          </a:p>
          <a:p>
            <a:pPr marL="457200" indent="-457200">
              <a:buFont typeface="+mj-lt"/>
              <a:buAutoNum type="arabicPeriod"/>
            </a:pPr>
            <a:r>
              <a:rPr lang="en-US" sz="2400" b="1" dirty="0" smtClean="0"/>
              <a:t> </a:t>
            </a:r>
            <a:r>
              <a:rPr lang="en-US" sz="2400" b="1" dirty="0" err="1" smtClean="0"/>
              <a:t>Levothyroxin</a:t>
            </a:r>
            <a:r>
              <a:rPr lang="en-US" sz="2400" b="1" dirty="0" smtClean="0"/>
              <a:t> (synthetic T4) is the DOC.</a:t>
            </a:r>
            <a:endParaRPr lang="en-US" sz="2400" b="1" dirty="0"/>
          </a:p>
          <a:p>
            <a:pPr marL="457200" indent="-457200">
              <a:buFont typeface="+mj-lt"/>
              <a:buAutoNum type="arabicPeriod"/>
            </a:pPr>
            <a:r>
              <a:rPr lang="en-US" sz="2400" b="1" dirty="0"/>
              <a:t>Thyroid, USP </a:t>
            </a:r>
            <a:r>
              <a:rPr lang="en-US" sz="2400" dirty="0"/>
              <a:t>(or desiccated thyroid</a:t>
            </a:r>
            <a:r>
              <a:rPr lang="en-US" sz="2400" dirty="0" smtClean="0"/>
              <a:t>). </a:t>
            </a:r>
            <a:r>
              <a:rPr lang="en-US" sz="2400" dirty="0"/>
              <a:t> </a:t>
            </a:r>
          </a:p>
          <a:p>
            <a:pPr marL="457200" indent="-457200">
              <a:buFont typeface="+mj-lt"/>
              <a:buAutoNum type="arabicPeriod"/>
            </a:pPr>
            <a:r>
              <a:rPr lang="en-US" sz="2400" b="1" dirty="0" smtClean="0"/>
              <a:t>Thyroglobulin </a:t>
            </a:r>
            <a:r>
              <a:rPr lang="en-US" sz="2400" dirty="0"/>
              <a:t>is a purified hog-gland </a:t>
            </a:r>
            <a:r>
              <a:rPr lang="en-US" sz="2400" dirty="0" smtClean="0"/>
              <a:t>extract (</a:t>
            </a:r>
            <a:r>
              <a:rPr lang="en-US" sz="2400" b="1" dirty="0" smtClean="0"/>
              <a:t>prohibited</a:t>
            </a:r>
            <a:r>
              <a:rPr lang="en-US" sz="2400" dirty="0" smtClean="0"/>
              <a:t>).</a:t>
            </a:r>
            <a:endParaRPr lang="en-US" sz="2400" dirty="0"/>
          </a:p>
          <a:p>
            <a:pPr marL="457200" indent="-457200">
              <a:buFont typeface="+mj-lt"/>
              <a:buAutoNum type="arabicPeriod"/>
            </a:pPr>
            <a:r>
              <a:rPr lang="en-US" sz="2400" b="1" dirty="0" err="1" smtClean="0"/>
              <a:t>Liothyronine</a:t>
            </a:r>
            <a:r>
              <a:rPr lang="en-US" sz="2400" b="1" dirty="0" smtClean="0"/>
              <a:t> </a:t>
            </a:r>
            <a:r>
              <a:rPr lang="en-US" sz="2400" dirty="0"/>
              <a:t>(synthetic T3</a:t>
            </a:r>
            <a:r>
              <a:rPr lang="en-US" sz="2400" dirty="0" smtClean="0"/>
              <a:t>).</a:t>
            </a:r>
            <a:endParaRPr lang="en-US" sz="2400" dirty="0"/>
          </a:p>
          <a:p>
            <a:pPr marL="457200" indent="-457200">
              <a:buFont typeface="+mj-lt"/>
              <a:buAutoNum type="arabicPeriod"/>
            </a:pPr>
            <a:r>
              <a:rPr lang="en-US" sz="2400" b="1" dirty="0" err="1" smtClean="0"/>
              <a:t>Liotrix</a:t>
            </a:r>
            <a:r>
              <a:rPr lang="en-US" sz="2400" b="1" dirty="0" smtClean="0"/>
              <a:t> </a:t>
            </a:r>
            <a:r>
              <a:rPr lang="en-US" sz="2400" dirty="0"/>
              <a:t>(synthetic T4:T3 in a 4:1 ratio</a:t>
            </a:r>
            <a:r>
              <a:rPr lang="en-US" sz="2400" dirty="0" smtClean="0"/>
              <a:t>).</a:t>
            </a:r>
          </a:p>
        </p:txBody>
      </p:sp>
      <p:sp>
        <p:nvSpPr>
          <p:cNvPr id="5" name="Rectangle 2"/>
          <p:cNvSpPr>
            <a:spLocks noGrp="1" noChangeArrowheads="1"/>
          </p:cNvSpPr>
          <p:nvPr>
            <p:ph type="title"/>
          </p:nvPr>
        </p:nvSpPr>
        <p:spPr>
          <a:xfrm>
            <a:off x="457200" y="277813"/>
            <a:ext cx="8229600" cy="636587"/>
          </a:xfrm>
          <a:solidFill>
            <a:srgbClr val="FFC000"/>
          </a:solidFill>
        </p:spPr>
        <p:txBody>
          <a:bodyPr>
            <a:normAutofit fontScale="90000"/>
          </a:bodyPr>
          <a:lstStyle/>
          <a:p>
            <a:pPr algn="ctr"/>
            <a:r>
              <a:rPr lang="en-US" dirty="0"/>
              <a:t>DESIRED </a:t>
            </a:r>
            <a:r>
              <a:rPr lang="en-US" dirty="0" smtClean="0"/>
              <a:t>OUTCOME</a:t>
            </a:r>
          </a:p>
        </p:txBody>
      </p:sp>
    </p:spTree>
    <p:extLst>
      <p:ext uri="{BB962C8B-B14F-4D97-AF65-F5344CB8AC3E}">
        <p14:creationId xmlns:p14="http://schemas.microsoft.com/office/powerpoint/2010/main" val="3354741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838200" y="228600"/>
            <a:ext cx="7772400" cy="685800"/>
          </a:xfrm>
          <a:solidFill>
            <a:srgbClr val="FFC000"/>
          </a:solidFill>
        </p:spPr>
        <p:txBody>
          <a:bodyPr>
            <a:normAutofit fontScale="90000"/>
          </a:bodyPr>
          <a:lstStyle/>
          <a:p>
            <a:pPr algn="ctr"/>
            <a:r>
              <a:rPr lang="en-US" dirty="0"/>
              <a:t>TREATMENT OF </a:t>
            </a:r>
            <a:r>
              <a:rPr lang="en-US" dirty="0" smtClean="0"/>
              <a:t>HYPOTHYROIDISM</a:t>
            </a:r>
          </a:p>
        </p:txBody>
      </p:sp>
      <p:sp>
        <p:nvSpPr>
          <p:cNvPr id="392195" name="Rectangle 3"/>
          <p:cNvSpPr>
            <a:spLocks noGrp="1" noChangeArrowheads="1"/>
          </p:cNvSpPr>
          <p:nvPr>
            <p:ph type="body" idx="1"/>
          </p:nvPr>
        </p:nvSpPr>
        <p:spPr>
          <a:xfrm>
            <a:off x="381000" y="914400"/>
            <a:ext cx="8305800" cy="5181600"/>
          </a:xfrm>
        </p:spPr>
        <p:txBody>
          <a:bodyPr>
            <a:noAutofit/>
          </a:bodyPr>
          <a:lstStyle/>
          <a:p>
            <a:r>
              <a:rPr lang="en-US" sz="2400" dirty="0"/>
              <a:t>Levothyroxine </a:t>
            </a:r>
            <a:r>
              <a:rPr lang="en-US" sz="2400" dirty="0" smtClean="0"/>
              <a:t>(</a:t>
            </a:r>
            <a:r>
              <a:rPr lang="en-US" sz="2400" b="1" dirty="0"/>
              <a:t>Synthetic </a:t>
            </a:r>
            <a:r>
              <a:rPr lang="en-US" sz="2400" dirty="0" smtClean="0"/>
              <a:t>L-</a:t>
            </a:r>
            <a:r>
              <a:rPr lang="en-US" sz="2400" dirty="0" err="1" smtClean="0"/>
              <a:t>thyroxine</a:t>
            </a:r>
            <a:r>
              <a:rPr lang="en-US" sz="2400" dirty="0"/>
              <a:t>, T4) is the drug of choice for thyroid hormone replacement </a:t>
            </a:r>
            <a:r>
              <a:rPr lang="en-US" sz="2400" dirty="0" smtClean="0"/>
              <a:t>because:</a:t>
            </a:r>
          </a:p>
          <a:p>
            <a:pPr marL="457200" indent="-457200">
              <a:buFont typeface="+mj-lt"/>
              <a:buAutoNum type="arabicPeriod"/>
            </a:pPr>
            <a:r>
              <a:rPr lang="en-US" sz="2400" dirty="0" smtClean="0"/>
              <a:t>it </a:t>
            </a:r>
            <a:r>
              <a:rPr lang="en-US" sz="2400" dirty="0"/>
              <a:t>is chemically </a:t>
            </a:r>
            <a:r>
              <a:rPr lang="en-US" sz="2400" dirty="0" smtClean="0"/>
              <a:t>stable</a:t>
            </a:r>
          </a:p>
          <a:p>
            <a:pPr marL="457200" indent="-457200">
              <a:buFont typeface="+mj-lt"/>
              <a:buAutoNum type="arabicPeriod"/>
            </a:pPr>
            <a:r>
              <a:rPr lang="en-US" sz="2400" dirty="0" smtClean="0"/>
              <a:t>relatively inexpensive</a:t>
            </a:r>
          </a:p>
          <a:p>
            <a:pPr marL="457200" indent="-457200">
              <a:buFont typeface="+mj-lt"/>
              <a:buAutoNum type="arabicPeriod"/>
            </a:pPr>
            <a:r>
              <a:rPr lang="en-US" sz="2400" dirty="0" smtClean="0"/>
              <a:t>free </a:t>
            </a:r>
            <a:r>
              <a:rPr lang="en-US" sz="2400" dirty="0"/>
              <a:t>of </a:t>
            </a:r>
            <a:r>
              <a:rPr lang="en-US" sz="2400" dirty="0" smtClean="0"/>
              <a:t>antigenicity</a:t>
            </a:r>
          </a:p>
          <a:p>
            <a:pPr marL="457200" indent="-457200">
              <a:buFont typeface="+mj-lt"/>
              <a:buAutoNum type="arabicPeriod"/>
            </a:pPr>
            <a:r>
              <a:rPr lang="en-US" sz="2400" dirty="0" smtClean="0"/>
              <a:t>has </a:t>
            </a:r>
            <a:r>
              <a:rPr lang="en-US" sz="2400" dirty="0"/>
              <a:t>uniform </a:t>
            </a:r>
            <a:r>
              <a:rPr lang="en-US" sz="2400" dirty="0" smtClean="0"/>
              <a:t>potency</a:t>
            </a:r>
          </a:p>
          <a:p>
            <a:pPr marL="457200" indent="-457200">
              <a:buFont typeface="+mj-lt"/>
              <a:buAutoNum type="arabicPeriod"/>
            </a:pPr>
            <a:endParaRPr lang="en-US" sz="2400" dirty="0" smtClean="0"/>
          </a:p>
          <a:p>
            <a:pPr marL="0" indent="0">
              <a:buNone/>
            </a:pPr>
            <a:endParaRPr lang="en-US" sz="500" dirty="0" smtClean="0"/>
          </a:p>
          <a:p>
            <a:pPr marL="0" indent="0">
              <a:buNone/>
            </a:pPr>
            <a:r>
              <a:rPr lang="en-US" sz="2400" dirty="0"/>
              <a:t>Levothyroxine </a:t>
            </a:r>
            <a:r>
              <a:rPr lang="en-US" sz="2400" dirty="0" smtClean="0"/>
              <a:t>results </a:t>
            </a:r>
            <a:r>
              <a:rPr lang="en-US" sz="2400" dirty="0"/>
              <a:t>in a pool of thyroid hormone that is readily and consistently converted to </a:t>
            </a:r>
            <a:r>
              <a:rPr lang="en-US" sz="2400" dirty="0" smtClean="0"/>
              <a:t>T3.</a:t>
            </a:r>
          </a:p>
          <a:p>
            <a:pPr marL="0" indent="0">
              <a:buNone/>
            </a:pPr>
            <a:endParaRPr lang="en-US" sz="800" dirty="0" smtClean="0"/>
          </a:p>
          <a:p>
            <a:pPr marL="0" indent="0">
              <a:buNone/>
            </a:pPr>
            <a:r>
              <a:rPr lang="en-US" sz="2400" b="1" dirty="0" smtClean="0"/>
              <a:t>NB</a:t>
            </a:r>
            <a:r>
              <a:rPr lang="en-US" sz="2400" dirty="0" smtClean="0"/>
              <a:t>:  </a:t>
            </a:r>
            <a:r>
              <a:rPr lang="en-US" sz="2400" dirty="0"/>
              <a:t>however, any of the commercially available thyroid preparations can be used. </a:t>
            </a:r>
            <a:r>
              <a:rPr lang="en-US" sz="2400" b="1" dirty="0">
                <a:solidFill>
                  <a:srgbClr val="FF0000"/>
                </a:solidFill>
              </a:rPr>
              <a:t>Once a particular product is selected, therapeutic interchange is discouraged</a:t>
            </a:r>
            <a:r>
              <a:rPr lang="en-US" sz="2400" dirty="0" smtClean="0">
                <a:solidFill>
                  <a:srgbClr val="FF0000"/>
                </a:solidFill>
              </a:rPr>
              <a:t>.</a:t>
            </a:r>
          </a:p>
          <a:p>
            <a:pPr marL="0" indent="0">
              <a:buNone/>
            </a:pPr>
            <a:endParaRPr lang="en-US" sz="700" dirty="0" smtClean="0"/>
          </a:p>
          <a:p>
            <a:endParaRPr lang="en-US" sz="2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2" t="5582" r="3436" b="7145"/>
          <a:stretch/>
        </p:blipFill>
        <p:spPr bwMode="auto">
          <a:xfrm>
            <a:off x="4038600" y="1740976"/>
            <a:ext cx="4800600" cy="229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838200" y="152400"/>
            <a:ext cx="7772400" cy="792162"/>
          </a:xfrm>
          <a:solidFill>
            <a:srgbClr val="FFC000"/>
          </a:solidFill>
        </p:spPr>
        <p:txBody>
          <a:bodyPr>
            <a:normAutofit/>
          </a:bodyPr>
          <a:lstStyle/>
          <a:p>
            <a:pPr algn="ctr"/>
            <a:r>
              <a:rPr lang="en-US" dirty="0"/>
              <a:t>TREATMENT OF </a:t>
            </a:r>
            <a:r>
              <a:rPr lang="en-US" dirty="0" smtClean="0"/>
              <a:t>HYPOTHYROIDISM</a:t>
            </a:r>
          </a:p>
        </p:txBody>
      </p:sp>
      <p:sp>
        <p:nvSpPr>
          <p:cNvPr id="392195" name="Rectangle 3"/>
          <p:cNvSpPr>
            <a:spLocks noGrp="1" noChangeArrowheads="1"/>
          </p:cNvSpPr>
          <p:nvPr>
            <p:ph type="body" idx="1"/>
          </p:nvPr>
        </p:nvSpPr>
        <p:spPr>
          <a:xfrm>
            <a:off x="228600" y="1066800"/>
            <a:ext cx="8686800" cy="5181600"/>
          </a:xfrm>
        </p:spPr>
        <p:txBody>
          <a:bodyPr>
            <a:noAutofit/>
          </a:bodyPr>
          <a:lstStyle/>
          <a:p>
            <a:r>
              <a:rPr lang="en-US" sz="2400" dirty="0"/>
              <a:t>started on </a:t>
            </a:r>
            <a:r>
              <a:rPr lang="en-US" sz="2400" b="1" dirty="0"/>
              <a:t>50 mcg daily </a:t>
            </a:r>
            <a:r>
              <a:rPr lang="en-US" sz="2400" dirty="0"/>
              <a:t>of levothyroxine and increased to </a:t>
            </a:r>
            <a:r>
              <a:rPr lang="en-US" sz="2400" b="1" dirty="0"/>
              <a:t>100 mcg daily after 1 month </a:t>
            </a:r>
            <a:r>
              <a:rPr lang="en-US" sz="2400" dirty="0"/>
              <a:t>for </a:t>
            </a:r>
            <a:r>
              <a:rPr lang="en-US" sz="2400" b="1" dirty="0">
                <a:solidFill>
                  <a:srgbClr val="FF0000"/>
                </a:solidFill>
              </a:rPr>
              <a:t>older people without cardiac symptoms</a:t>
            </a:r>
            <a:r>
              <a:rPr lang="en-US" sz="2400" dirty="0"/>
              <a:t>. </a:t>
            </a:r>
            <a:r>
              <a:rPr lang="en-US" sz="2400" dirty="0" smtClean="0"/>
              <a:t>for </a:t>
            </a:r>
            <a:r>
              <a:rPr lang="en-US" sz="2400" dirty="0"/>
              <a:t>older patients or those with known cardiac disease is 25 mcg/day titrated upward in increments of </a:t>
            </a:r>
            <a:r>
              <a:rPr lang="en-US" sz="2400" b="1" dirty="0"/>
              <a:t>25 mcg at monthly intervals </a:t>
            </a:r>
            <a:r>
              <a:rPr lang="en-US" sz="2400" dirty="0"/>
              <a:t>to prevent stress on the cardiovascular system.</a:t>
            </a:r>
          </a:p>
          <a:p>
            <a:endParaRPr lang="en-US" sz="1000" dirty="0"/>
          </a:p>
          <a:p>
            <a:r>
              <a:rPr lang="en-US" sz="2400" dirty="0" smtClean="0"/>
              <a:t>The </a:t>
            </a:r>
            <a:r>
              <a:rPr lang="en-US" sz="2400" dirty="0"/>
              <a:t>average maintenance dose for most adults is about </a:t>
            </a:r>
            <a:r>
              <a:rPr lang="en-US" sz="2400" b="1" dirty="0"/>
              <a:t>125 </a:t>
            </a:r>
            <a:r>
              <a:rPr lang="en-US" sz="2400" b="1" dirty="0" smtClean="0"/>
              <a:t>mcg/day</a:t>
            </a:r>
            <a:r>
              <a:rPr lang="en-US" sz="2400" dirty="0" smtClean="0"/>
              <a:t>.</a:t>
            </a:r>
          </a:p>
          <a:p>
            <a:endParaRPr lang="en-US" sz="100" dirty="0"/>
          </a:p>
          <a:p>
            <a:r>
              <a:rPr lang="en-US" sz="2400" b="1" dirty="0" smtClean="0"/>
              <a:t>Pregnancy: </a:t>
            </a:r>
            <a:r>
              <a:rPr lang="en-US" sz="2400" dirty="0" smtClean="0"/>
              <a:t>Levothyroxine </a:t>
            </a:r>
            <a:r>
              <a:rPr lang="en-US" sz="2400" dirty="0"/>
              <a:t>is the drug of choice for pregnant women, and the objective of the treatment is to </a:t>
            </a:r>
            <a:r>
              <a:rPr lang="en-US" sz="2400" b="1" dirty="0"/>
              <a:t>decrease TSH to 1 </a:t>
            </a:r>
            <a:r>
              <a:rPr lang="en-US" sz="2400" b="1" dirty="0" err="1" smtClean="0"/>
              <a:t>mIU</a:t>
            </a:r>
            <a:r>
              <a:rPr lang="en-US" sz="2400" b="1" dirty="0" smtClean="0"/>
              <a:t>/L.</a:t>
            </a:r>
            <a:endParaRPr lang="en-US" sz="2400" b="1" dirty="0"/>
          </a:p>
          <a:p>
            <a:pPr marL="0" indent="0">
              <a:buNone/>
            </a:pPr>
            <a:endParaRPr lang="en-US" sz="100" b="1" dirty="0"/>
          </a:p>
          <a:p>
            <a:pPr marL="0" indent="0">
              <a:buNone/>
            </a:pPr>
            <a:r>
              <a:rPr lang="en-US" sz="2400" b="1" dirty="0"/>
              <a:t>Drug interaction: </a:t>
            </a:r>
          </a:p>
          <a:p>
            <a:r>
              <a:rPr lang="en-US" sz="2400" dirty="0" err="1"/>
              <a:t>Cholestyramine</a:t>
            </a:r>
            <a:r>
              <a:rPr lang="en-US" sz="2400" dirty="0"/>
              <a:t>, calcium carbonate, </a:t>
            </a:r>
            <a:r>
              <a:rPr lang="en-US" sz="2400" dirty="0" err="1"/>
              <a:t>sucralfate</a:t>
            </a:r>
            <a:r>
              <a:rPr lang="en-US" sz="2400" dirty="0"/>
              <a:t>, aluminum hydroxide, ferrous sulfate, may impair the absorption of </a:t>
            </a:r>
            <a:r>
              <a:rPr lang="en-US" sz="2400" dirty="0" smtClean="0"/>
              <a:t>levothyroxine. </a:t>
            </a:r>
            <a:endParaRPr lang="en-US" sz="2400" dirty="0"/>
          </a:p>
          <a:p>
            <a:r>
              <a:rPr lang="en-US" sz="2400" dirty="0"/>
              <a:t>Drugs that increase </a:t>
            </a:r>
            <a:r>
              <a:rPr lang="en-US" sz="2400" dirty="0" smtClean="0"/>
              <a:t>T4 </a:t>
            </a:r>
            <a:r>
              <a:rPr lang="en-US" sz="2400" dirty="0"/>
              <a:t>clearance include rifampin, carbamazepine, and possibly phenytoin. </a:t>
            </a:r>
          </a:p>
          <a:p>
            <a:endParaRPr lang="en-US" sz="2400" dirty="0"/>
          </a:p>
        </p:txBody>
      </p:sp>
    </p:spTree>
    <p:extLst>
      <p:ext uri="{BB962C8B-B14F-4D97-AF65-F5344CB8AC3E}">
        <p14:creationId xmlns:p14="http://schemas.microsoft.com/office/powerpoint/2010/main" val="1929481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838200" y="228600"/>
            <a:ext cx="7772400" cy="685800"/>
          </a:xfrm>
          <a:solidFill>
            <a:srgbClr val="FFC000"/>
          </a:solidFill>
        </p:spPr>
        <p:txBody>
          <a:bodyPr>
            <a:normAutofit fontScale="90000"/>
          </a:bodyPr>
          <a:lstStyle/>
          <a:p>
            <a:pPr algn="ctr"/>
            <a:r>
              <a:rPr lang="en-US" dirty="0">
                <a:solidFill>
                  <a:schemeClr val="tx1"/>
                </a:solidFill>
              </a:rPr>
              <a:t>TREATMENT OF </a:t>
            </a:r>
            <a:r>
              <a:rPr lang="en-US" dirty="0" smtClean="0">
                <a:solidFill>
                  <a:schemeClr val="tx1"/>
                </a:solidFill>
              </a:rPr>
              <a:t>HYPOTHYROIDISM</a:t>
            </a:r>
          </a:p>
        </p:txBody>
      </p:sp>
      <p:sp>
        <p:nvSpPr>
          <p:cNvPr id="392195" name="Rectangle 3"/>
          <p:cNvSpPr>
            <a:spLocks noGrp="1" noChangeArrowheads="1"/>
          </p:cNvSpPr>
          <p:nvPr>
            <p:ph type="body" idx="1"/>
          </p:nvPr>
        </p:nvSpPr>
        <p:spPr>
          <a:xfrm>
            <a:off x="304800" y="1143000"/>
            <a:ext cx="8610600" cy="5181600"/>
          </a:xfrm>
        </p:spPr>
        <p:txBody>
          <a:bodyPr>
            <a:noAutofit/>
          </a:bodyPr>
          <a:lstStyle/>
          <a:p>
            <a:pPr marL="0" indent="0">
              <a:buNone/>
            </a:pPr>
            <a:r>
              <a:rPr lang="en-US" sz="2400" b="1" dirty="0"/>
              <a:t>Thyroid, USP </a:t>
            </a:r>
            <a:r>
              <a:rPr lang="en-US" sz="2400" dirty="0"/>
              <a:t>(or desiccated thyroid) is derived from hog, beef, or sheep thyroid gland. It may be antigenic in </a:t>
            </a:r>
            <a:r>
              <a:rPr lang="en-US" sz="2400" b="1" dirty="0"/>
              <a:t>allergic or sensitive patients</a:t>
            </a:r>
            <a:r>
              <a:rPr lang="en-US" sz="2400" dirty="0"/>
              <a:t>. </a:t>
            </a:r>
            <a:r>
              <a:rPr lang="en-US" sz="2400" b="1" dirty="0"/>
              <a:t>Inexpensive generic brands may </a:t>
            </a:r>
            <a:r>
              <a:rPr lang="en-US" sz="2400" b="1" dirty="0">
                <a:solidFill>
                  <a:srgbClr val="FF0000"/>
                </a:solidFill>
              </a:rPr>
              <a:t>not be bioequivalent.</a:t>
            </a:r>
          </a:p>
          <a:p>
            <a:pPr marL="0" indent="0">
              <a:buNone/>
            </a:pPr>
            <a:endParaRPr lang="en-US" sz="800" dirty="0"/>
          </a:p>
          <a:p>
            <a:pPr marL="0" indent="0">
              <a:buNone/>
            </a:pPr>
            <a:r>
              <a:rPr lang="en-US" sz="2400" b="1" dirty="0" err="1" smtClean="0"/>
              <a:t>Liothyronine</a:t>
            </a:r>
            <a:r>
              <a:rPr lang="en-US" sz="2400" b="1" dirty="0" smtClean="0"/>
              <a:t> </a:t>
            </a:r>
            <a:r>
              <a:rPr lang="en-US" sz="2400" dirty="0"/>
              <a:t>(synthetic T3) has uniform potency but has a higher incidence of cardiac adverse effects, higher cost, and difficulty in monitoring with conventional laboratory tests</a:t>
            </a:r>
            <a:r>
              <a:rPr lang="en-US" sz="2400" dirty="0" smtClean="0"/>
              <a:t>.</a:t>
            </a:r>
          </a:p>
          <a:p>
            <a:pPr marL="0" indent="0">
              <a:buNone/>
            </a:pPr>
            <a:r>
              <a:rPr lang="en-US" sz="500" dirty="0"/>
              <a:t> </a:t>
            </a:r>
          </a:p>
          <a:p>
            <a:pPr marL="0" indent="0">
              <a:buNone/>
            </a:pPr>
            <a:r>
              <a:rPr lang="en-US" sz="2400" b="1" dirty="0" err="1" smtClean="0"/>
              <a:t>Liotrix</a:t>
            </a:r>
            <a:r>
              <a:rPr lang="en-US" sz="2400" b="1" dirty="0" smtClean="0"/>
              <a:t> </a:t>
            </a:r>
            <a:r>
              <a:rPr lang="en-US" sz="2400" dirty="0"/>
              <a:t>(synthetic T4:T3 in a 4:1 ratio) is chemically stable, pure, and has a predictable potency but is </a:t>
            </a:r>
            <a:r>
              <a:rPr lang="en-US" sz="2400" b="1" dirty="0"/>
              <a:t>expensive</a:t>
            </a:r>
            <a:r>
              <a:rPr lang="en-US" sz="2400" dirty="0"/>
              <a:t>. It </a:t>
            </a:r>
            <a:r>
              <a:rPr lang="en-US" sz="2400" b="1" dirty="0"/>
              <a:t>lacks therapeutic rationale </a:t>
            </a:r>
            <a:r>
              <a:rPr lang="en-US" sz="2400" dirty="0"/>
              <a:t>because about 35% of T4 is converted to T3 </a:t>
            </a:r>
            <a:r>
              <a:rPr lang="en-US" sz="2400" dirty="0" smtClean="0"/>
              <a:t>peripherally.</a:t>
            </a:r>
          </a:p>
          <a:p>
            <a:pPr marL="0" indent="0">
              <a:buNone/>
            </a:pPr>
            <a:endParaRPr lang="en-US" sz="500" dirty="0"/>
          </a:p>
          <a:p>
            <a:pPr marL="0" indent="0">
              <a:buNone/>
            </a:pPr>
            <a:r>
              <a:rPr lang="en-US" sz="2400" b="1" dirty="0" smtClean="0"/>
              <a:t>Side effects: </a:t>
            </a:r>
          </a:p>
          <a:p>
            <a:pPr marL="0" indent="0">
              <a:buNone/>
            </a:pPr>
            <a:r>
              <a:rPr lang="en-US" sz="2400" dirty="0" smtClean="0"/>
              <a:t>Excessive </a:t>
            </a:r>
            <a:r>
              <a:rPr lang="en-US" sz="2400" dirty="0"/>
              <a:t>doses of thyroid </a:t>
            </a:r>
            <a:r>
              <a:rPr lang="en-US" sz="2400" dirty="0" smtClean="0"/>
              <a:t>hormone cause </a:t>
            </a:r>
            <a:r>
              <a:rPr lang="en-US" sz="2400" b="1" dirty="0" smtClean="0"/>
              <a:t>hyperthyroidism, heart </a:t>
            </a:r>
            <a:r>
              <a:rPr lang="en-US" sz="2400" b="1" dirty="0"/>
              <a:t>failure, </a:t>
            </a:r>
            <a:r>
              <a:rPr lang="en-US" sz="2400" b="1" dirty="0" smtClean="0"/>
              <a:t>and </a:t>
            </a:r>
            <a:r>
              <a:rPr lang="en-US" sz="2400" b="1" dirty="0"/>
              <a:t>myocardial infarction</a:t>
            </a:r>
            <a:r>
              <a:rPr lang="en-US" sz="2400" dirty="0"/>
              <a:t>. </a:t>
            </a:r>
            <a:r>
              <a:rPr lang="en-US" sz="2400" dirty="0" smtClean="0"/>
              <a:t>Excess </a:t>
            </a:r>
            <a:r>
              <a:rPr lang="en-US" sz="2400" dirty="0"/>
              <a:t>exogenous thyroid hormone may </a:t>
            </a:r>
            <a:r>
              <a:rPr lang="en-US" sz="2400" b="1" dirty="0"/>
              <a:t>reduce bone density and increase the risk of fracture</a:t>
            </a:r>
            <a:r>
              <a:rPr lang="en-US" sz="2400" dirty="0"/>
              <a:t>.</a:t>
            </a:r>
          </a:p>
        </p:txBody>
      </p:sp>
    </p:spTree>
    <p:extLst>
      <p:ext uri="{BB962C8B-B14F-4D97-AF65-F5344CB8AC3E}">
        <p14:creationId xmlns:p14="http://schemas.microsoft.com/office/powerpoint/2010/main" val="323336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152400"/>
            <a:ext cx="7772400" cy="609600"/>
          </a:xfrm>
          <a:solidFill>
            <a:srgbClr val="FFC000"/>
          </a:solidFill>
        </p:spPr>
        <p:txBody>
          <a:bodyPr>
            <a:normAutofit fontScale="90000"/>
          </a:bodyPr>
          <a:lstStyle/>
          <a:p>
            <a:pPr algn="ctr" eaLnBrk="1" hangingPunct="1"/>
            <a:r>
              <a:rPr lang="en-US" dirty="0" smtClean="0"/>
              <a:t>INTRODUCTION</a:t>
            </a:r>
          </a:p>
        </p:txBody>
      </p:sp>
      <p:sp>
        <p:nvSpPr>
          <p:cNvPr id="361475" name="Rectangle 3"/>
          <p:cNvSpPr>
            <a:spLocks noGrp="1" noChangeArrowheads="1"/>
          </p:cNvSpPr>
          <p:nvPr>
            <p:ph type="body" idx="1"/>
          </p:nvPr>
        </p:nvSpPr>
        <p:spPr>
          <a:xfrm>
            <a:off x="76200" y="762000"/>
            <a:ext cx="5791200" cy="4572000"/>
          </a:xfrm>
        </p:spPr>
        <p:txBody>
          <a:bodyPr>
            <a:noAutofit/>
          </a:bodyPr>
          <a:lstStyle/>
          <a:p>
            <a:r>
              <a:rPr lang="en-US" sz="2400" dirty="0"/>
              <a:t>T4 and T3 are transported in the bloodstream by three proteins: </a:t>
            </a:r>
            <a:r>
              <a:rPr lang="en-US" sz="2400" b="1" dirty="0"/>
              <a:t>thyroid-binding </a:t>
            </a:r>
            <a:r>
              <a:rPr lang="en-US" sz="2400" b="1" dirty="0" smtClean="0"/>
              <a:t>globulin (TBG), </a:t>
            </a:r>
            <a:r>
              <a:rPr lang="en-US" sz="2400" b="1" dirty="0"/>
              <a:t>thyroid-binding </a:t>
            </a:r>
            <a:r>
              <a:rPr lang="en-US" sz="2400" b="1" dirty="0" err="1"/>
              <a:t>prealbumin</a:t>
            </a:r>
            <a:r>
              <a:rPr lang="en-US" sz="2400" b="1" dirty="0"/>
              <a:t>, and albumin. </a:t>
            </a:r>
            <a:r>
              <a:rPr lang="en-US" sz="2400" dirty="0"/>
              <a:t>It is estimated that </a:t>
            </a:r>
            <a:r>
              <a:rPr lang="en-US" sz="2400" b="1" dirty="0"/>
              <a:t>99.96% of circulating T4 and 99.5% of T3</a:t>
            </a:r>
            <a:r>
              <a:rPr lang="en-US" sz="2400" dirty="0"/>
              <a:t> are bound to these proteins.</a:t>
            </a:r>
          </a:p>
          <a:p>
            <a:r>
              <a:rPr lang="en-US" sz="2400" dirty="0" smtClean="0"/>
              <a:t>Only </a:t>
            </a:r>
            <a:r>
              <a:rPr lang="en-US" sz="2400" dirty="0"/>
              <a:t>the </a:t>
            </a:r>
            <a:r>
              <a:rPr lang="en-US" sz="2400" b="1" dirty="0"/>
              <a:t>unbound (free) </a:t>
            </a:r>
            <a:r>
              <a:rPr lang="en-US" sz="2400" dirty="0"/>
              <a:t>thyroid hormone </a:t>
            </a:r>
            <a:r>
              <a:rPr lang="en-US" sz="2400" dirty="0" smtClean="0"/>
              <a:t>diffuses </a:t>
            </a:r>
            <a:r>
              <a:rPr lang="en-US" sz="2400" dirty="0"/>
              <a:t>into the cell, elicit a biologic effect, and regulate </a:t>
            </a:r>
            <a:r>
              <a:rPr lang="en-US" sz="2400" dirty="0" smtClean="0"/>
              <a:t>(</a:t>
            </a:r>
            <a:r>
              <a:rPr lang="en-US" sz="2400" dirty="0"/>
              <a:t>TSH) secretion from the pituitary</a:t>
            </a:r>
            <a:r>
              <a:rPr lang="en-US" sz="2400" dirty="0" smtClean="0"/>
              <a:t>.</a:t>
            </a:r>
          </a:p>
          <a:p>
            <a:endParaRPr lang="en-US" sz="2400" dirty="0" smtClean="0"/>
          </a:p>
          <a:p>
            <a:r>
              <a:rPr lang="en-US" sz="2400" dirty="0" smtClean="0"/>
              <a:t> </a:t>
            </a:r>
            <a:r>
              <a:rPr lang="en-US" sz="2400" dirty="0" smtClean="0">
                <a:solidFill>
                  <a:prstClr val="black"/>
                </a:solidFill>
              </a:rPr>
              <a:t>The </a:t>
            </a:r>
            <a:r>
              <a:rPr lang="en-US" sz="2400" dirty="0">
                <a:solidFill>
                  <a:prstClr val="black"/>
                </a:solidFill>
              </a:rPr>
              <a:t>majority of T3 is </a:t>
            </a:r>
            <a:r>
              <a:rPr lang="en-US" sz="2400" dirty="0" smtClean="0">
                <a:solidFill>
                  <a:prstClr val="black"/>
                </a:solidFill>
              </a:rPr>
              <a:t> </a:t>
            </a:r>
            <a:r>
              <a:rPr lang="en-US" sz="2400" dirty="0">
                <a:solidFill>
                  <a:prstClr val="black"/>
                </a:solidFill>
              </a:rPr>
              <a:t>from the breakdown of T4 </a:t>
            </a:r>
            <a:r>
              <a:rPr lang="en-US" sz="2400" dirty="0" smtClean="0">
                <a:solidFill>
                  <a:prstClr val="black"/>
                </a:solidFill>
              </a:rPr>
              <a:t>by </a:t>
            </a:r>
            <a:r>
              <a:rPr lang="en-US" sz="2400" dirty="0">
                <a:solidFill>
                  <a:prstClr val="black"/>
                </a:solidFill>
              </a:rPr>
              <a:t>the enzyme </a:t>
            </a:r>
            <a:r>
              <a:rPr lang="en-US" sz="2400" b="1" dirty="0">
                <a:solidFill>
                  <a:prstClr val="black"/>
                </a:solidFill>
              </a:rPr>
              <a:t>5'-monodeiodinase</a:t>
            </a:r>
            <a:r>
              <a:rPr lang="en-US" sz="2400" dirty="0">
                <a:solidFill>
                  <a:prstClr val="black"/>
                </a:solidFill>
              </a:rPr>
              <a:t> found in peripheral tissues</a:t>
            </a:r>
            <a:r>
              <a:rPr lang="en-US" sz="2400" dirty="0" smtClean="0">
                <a:solidFill>
                  <a:prstClr val="black"/>
                </a:solidFill>
              </a:rPr>
              <a:t>.</a:t>
            </a:r>
          </a:p>
          <a:p>
            <a:pPr lvl="0">
              <a:buClr>
                <a:srgbClr val="D34817"/>
              </a:buClr>
            </a:pPr>
            <a:r>
              <a:rPr lang="en-US" sz="2400" dirty="0">
                <a:solidFill>
                  <a:prstClr val="black"/>
                </a:solidFill>
              </a:rPr>
              <a:t>Three different isoforms of </a:t>
            </a:r>
            <a:r>
              <a:rPr lang="en-US" sz="2400" dirty="0" err="1">
                <a:solidFill>
                  <a:prstClr val="black"/>
                </a:solidFill>
              </a:rPr>
              <a:t>monodeiodinase</a:t>
            </a:r>
            <a:r>
              <a:rPr lang="en-US" sz="2400" dirty="0">
                <a:solidFill>
                  <a:prstClr val="black"/>
                </a:solidFill>
              </a:rPr>
              <a:t> enzymes are present in the </a:t>
            </a:r>
            <a:r>
              <a:rPr lang="en-US" sz="2400" dirty="0" smtClean="0">
                <a:solidFill>
                  <a:prstClr val="black"/>
                </a:solidFill>
              </a:rPr>
              <a:t>body (D1, D2, D3)</a:t>
            </a:r>
            <a:endParaRPr lang="en-US" sz="2400" dirty="0">
              <a:solidFill>
                <a:prstClr val="black"/>
              </a:solidFill>
            </a:endParaRPr>
          </a:p>
          <a:p>
            <a:endParaRPr lang="en-US" sz="2400" dirty="0" smtClean="0">
              <a:solidFill>
                <a:srgbClr val="000000"/>
              </a:solidFill>
              <a:latin typeface="Times New Roman" pitchFamily="18" charset="0"/>
              <a:cs typeface="Times New Roman" pitchFamily="18" charset="0"/>
            </a:endParaRPr>
          </a:p>
          <a:p>
            <a:pPr algn="just"/>
            <a:endParaRPr lang="en-US" sz="2400" dirty="0">
              <a:solidFill>
                <a:srgbClr val="0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90600"/>
            <a:ext cx="34099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446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457200" y="277813"/>
            <a:ext cx="8229600" cy="712787"/>
          </a:xfrm>
          <a:solidFill>
            <a:srgbClr val="FFC000"/>
          </a:solidFill>
        </p:spPr>
        <p:txBody>
          <a:bodyPr>
            <a:normAutofit/>
          </a:bodyPr>
          <a:lstStyle/>
          <a:p>
            <a:pPr algn="ctr"/>
            <a:r>
              <a:rPr lang="en-US" sz="2800" b="1" dirty="0"/>
              <a:t>EVALUATION OF THERAPEUTIC OUTCOMES</a:t>
            </a:r>
            <a:endParaRPr lang="en-US" dirty="0" smtClean="0"/>
          </a:p>
        </p:txBody>
      </p:sp>
      <p:sp>
        <p:nvSpPr>
          <p:cNvPr id="398339" name="Rectangle 3"/>
          <p:cNvSpPr>
            <a:spLocks noGrp="1" noChangeArrowheads="1"/>
          </p:cNvSpPr>
          <p:nvPr>
            <p:ph type="body" idx="1"/>
          </p:nvPr>
        </p:nvSpPr>
        <p:spPr>
          <a:xfrm>
            <a:off x="457200" y="1295400"/>
            <a:ext cx="8229600" cy="5257800"/>
          </a:xfrm>
        </p:spPr>
        <p:txBody>
          <a:bodyPr>
            <a:normAutofit fontScale="92500"/>
          </a:bodyPr>
          <a:lstStyle/>
          <a:p>
            <a:r>
              <a:rPr lang="en-US" sz="2400" b="1" dirty="0"/>
              <a:t>Serum TSH concentration </a:t>
            </a:r>
            <a:r>
              <a:rPr lang="en-US" sz="2400" dirty="0"/>
              <a:t>is the most sensitive and specific monitoring parameter for adjustment of levothyroxine dose. Concentrations begin to fall within hours and are usually normalized within </a:t>
            </a:r>
            <a:r>
              <a:rPr lang="en-US" sz="2400" b="1" dirty="0"/>
              <a:t>2 to 6 weeks</a:t>
            </a:r>
            <a:r>
              <a:rPr lang="en-US" sz="2400" dirty="0"/>
              <a:t>.</a:t>
            </a:r>
          </a:p>
          <a:p>
            <a:endParaRPr lang="en-US" sz="2400" dirty="0"/>
          </a:p>
          <a:p>
            <a:r>
              <a:rPr lang="en-US" sz="2400" b="1" dirty="0" smtClean="0"/>
              <a:t>TSH </a:t>
            </a:r>
            <a:r>
              <a:rPr lang="en-US" sz="2400" b="1" dirty="0"/>
              <a:t>and T4 concentrations </a:t>
            </a:r>
            <a:r>
              <a:rPr lang="en-US" sz="2400" dirty="0"/>
              <a:t>should both be checked </a:t>
            </a:r>
            <a:r>
              <a:rPr lang="en-US" sz="2400" b="1" dirty="0"/>
              <a:t>every 6 weeks </a:t>
            </a:r>
            <a:r>
              <a:rPr lang="en-US" sz="2400" dirty="0"/>
              <a:t>until a </a:t>
            </a:r>
            <a:r>
              <a:rPr lang="en-US" sz="2400" dirty="0" err="1"/>
              <a:t>euthyroid</a:t>
            </a:r>
            <a:r>
              <a:rPr lang="en-US" sz="2400" dirty="0"/>
              <a:t> state is achieved. An elevated TSH level indicates insufficient replacement. </a:t>
            </a:r>
            <a:endParaRPr lang="en-US" sz="2400" dirty="0" smtClean="0"/>
          </a:p>
          <a:p>
            <a:endParaRPr lang="en-US" sz="2400" dirty="0"/>
          </a:p>
          <a:p>
            <a:r>
              <a:rPr lang="en-US" sz="2400" dirty="0" smtClean="0"/>
              <a:t>In </a:t>
            </a:r>
            <a:r>
              <a:rPr lang="en-US" sz="2400" b="1" dirty="0" smtClean="0"/>
              <a:t>secondary hypothyroidism</a:t>
            </a:r>
            <a:r>
              <a:rPr lang="en-US" sz="2400" dirty="0" smtClean="0"/>
              <a:t>,  </a:t>
            </a:r>
            <a:r>
              <a:rPr lang="en-US" sz="2400" dirty="0"/>
              <a:t>alleviation of the clinical syndrome and restoration of </a:t>
            </a:r>
            <a:r>
              <a:rPr lang="en-US" sz="2400" b="1" dirty="0"/>
              <a:t>serum T4 </a:t>
            </a:r>
            <a:r>
              <a:rPr lang="en-US" sz="2400" dirty="0"/>
              <a:t>to the normal range are the only criteria available for estimating the appropriate replacement dose of levothyroxine. </a:t>
            </a:r>
            <a:endParaRPr lang="en-US" sz="2400" dirty="0" smtClean="0"/>
          </a:p>
          <a:p>
            <a:endParaRPr lang="en-US" sz="2400" dirty="0"/>
          </a:p>
          <a:p>
            <a:r>
              <a:rPr lang="en-US" sz="2400" dirty="0" smtClean="0"/>
              <a:t>Given </a:t>
            </a:r>
            <a:r>
              <a:rPr lang="en-US" sz="2400" dirty="0"/>
              <a:t>that the half-life of </a:t>
            </a:r>
            <a:r>
              <a:rPr lang="en-US" sz="2400" b="1" dirty="0"/>
              <a:t>T4 is 7 days</a:t>
            </a:r>
            <a:r>
              <a:rPr lang="en-US" sz="2400" dirty="0"/>
              <a:t>, the appropriate monitoring interval is </a:t>
            </a:r>
            <a:r>
              <a:rPr lang="en-US" sz="2400" b="1" dirty="0"/>
              <a:t>4 </a:t>
            </a:r>
            <a:r>
              <a:rPr lang="en-US" sz="2400" b="1" dirty="0" smtClean="0"/>
              <a:t>weeks for any dose modification</a:t>
            </a:r>
            <a:r>
              <a:rPr lang="en-US" sz="2400" dirty="0" smtClean="0"/>
              <a:t>. </a:t>
            </a:r>
            <a:endParaRPr lang="en-US" sz="2400" dirty="0"/>
          </a:p>
          <a:p>
            <a:endParaRPr lang="en-US" sz="2400" dirty="0"/>
          </a:p>
          <a:p>
            <a:pPr algn="just" eaLnBrk="1" hangingPunct="1"/>
            <a:endParaRPr lang="en-US" sz="24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72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2286000" y="228600"/>
            <a:ext cx="3657600" cy="712787"/>
          </a:xfrm>
          <a:solidFill>
            <a:srgbClr val="FFC000"/>
          </a:solidFill>
        </p:spPr>
        <p:txBody>
          <a:bodyPr>
            <a:noAutofit/>
          </a:bodyPr>
          <a:lstStyle/>
          <a:p>
            <a:r>
              <a:rPr lang="en-US" sz="3200" b="1" dirty="0">
                <a:solidFill>
                  <a:schemeClr val="tx1"/>
                </a:solidFill>
              </a:rPr>
              <a:t>Myxedema coma </a:t>
            </a:r>
          </a:p>
        </p:txBody>
      </p:sp>
      <p:sp>
        <p:nvSpPr>
          <p:cNvPr id="12291" name="Rectangle 3"/>
          <p:cNvSpPr>
            <a:spLocks noGrp="1" noChangeArrowheads="1"/>
          </p:cNvSpPr>
          <p:nvPr>
            <p:ph type="body" idx="1"/>
          </p:nvPr>
        </p:nvSpPr>
        <p:spPr>
          <a:xfrm>
            <a:off x="304800" y="1066800"/>
            <a:ext cx="8534400" cy="5334000"/>
          </a:xfrm>
        </p:spPr>
        <p:txBody>
          <a:bodyPr>
            <a:noAutofit/>
          </a:bodyPr>
          <a:lstStyle/>
          <a:p>
            <a:r>
              <a:rPr lang="en-US" sz="2400" dirty="0"/>
              <a:t>A</a:t>
            </a:r>
            <a:r>
              <a:rPr lang="en-US" sz="2400" dirty="0" smtClean="0"/>
              <a:t> </a:t>
            </a:r>
            <a:r>
              <a:rPr lang="en-US" sz="2400" dirty="0"/>
              <a:t>rare consequence of </a:t>
            </a:r>
            <a:r>
              <a:rPr lang="en-US" sz="2400" b="1" dirty="0" smtClean="0"/>
              <a:t>decompensated hypothyroidism </a:t>
            </a:r>
            <a:r>
              <a:rPr lang="en-US" sz="2400" dirty="0" smtClean="0"/>
              <a:t>with manifested </a:t>
            </a:r>
            <a:r>
              <a:rPr lang="en-US" sz="2400" dirty="0"/>
              <a:t>by </a:t>
            </a:r>
            <a:r>
              <a:rPr lang="en-US" sz="2400" b="1" dirty="0" smtClean="0"/>
              <a:t>myxedema,  </a:t>
            </a:r>
            <a:r>
              <a:rPr lang="en-US" sz="2400" b="1" dirty="0"/>
              <a:t>hypothermia</a:t>
            </a:r>
            <a:r>
              <a:rPr lang="en-US" sz="2400" dirty="0"/>
              <a:t>, </a:t>
            </a:r>
            <a:r>
              <a:rPr lang="en-US" sz="2400" b="1" dirty="0"/>
              <a:t>advanced stages of hypothyroid symptoms</a:t>
            </a:r>
            <a:r>
              <a:rPr lang="en-US" sz="2400" dirty="0"/>
              <a:t>, and </a:t>
            </a:r>
            <a:r>
              <a:rPr lang="en-US" sz="2400" b="1" dirty="0" smtClean="0"/>
              <a:t>delirium then coma</a:t>
            </a:r>
            <a:r>
              <a:rPr lang="en-US" sz="2400" dirty="0"/>
              <a:t>. Untreated disease is associated with a high </a:t>
            </a:r>
            <a:r>
              <a:rPr lang="en-US" sz="2400" b="1" dirty="0"/>
              <a:t>mortality rate</a:t>
            </a:r>
            <a:r>
              <a:rPr lang="en-US" sz="2400" dirty="0" smtClean="0"/>
              <a:t>.</a:t>
            </a:r>
          </a:p>
          <a:p>
            <a:endParaRPr lang="en-US" sz="700" dirty="0"/>
          </a:p>
          <a:p>
            <a:r>
              <a:rPr lang="en-US" sz="2400" dirty="0" smtClean="0"/>
              <a:t>There is </a:t>
            </a:r>
            <a:r>
              <a:rPr lang="en-US" sz="2400" b="1" dirty="0" smtClean="0"/>
              <a:t>impaired </a:t>
            </a:r>
            <a:r>
              <a:rPr lang="en-US" sz="2400" b="1" dirty="0"/>
              <a:t>conversion of T4 to T3</a:t>
            </a:r>
            <a:r>
              <a:rPr lang="en-US" sz="2400" dirty="0" smtClean="0"/>
              <a:t>.</a:t>
            </a:r>
          </a:p>
          <a:p>
            <a:endParaRPr lang="en-US" sz="1050" dirty="0"/>
          </a:p>
          <a:p>
            <a:pPr marL="0" indent="0">
              <a:buNone/>
            </a:pPr>
            <a:r>
              <a:rPr lang="en-US" sz="2400" b="1" dirty="0" err="1" smtClean="0"/>
              <a:t>Precipiatating</a:t>
            </a:r>
            <a:r>
              <a:rPr lang="en-US" sz="2400" b="1" dirty="0" smtClean="0"/>
              <a:t> factors include:</a:t>
            </a:r>
          </a:p>
          <a:p>
            <a:r>
              <a:rPr lang="en-US" sz="2400" dirty="0" smtClean="0"/>
              <a:t>Infection (pneumonia, sepsis), not taking medication,  sever cold environment, </a:t>
            </a:r>
            <a:r>
              <a:rPr lang="en-US" sz="2400" dirty="0"/>
              <a:t>myocardial </a:t>
            </a:r>
            <a:r>
              <a:rPr lang="en-US" sz="2400" dirty="0" smtClean="0"/>
              <a:t>infarction, </a:t>
            </a:r>
            <a:r>
              <a:rPr lang="en-US" sz="2400" dirty="0" err="1" smtClean="0"/>
              <a:t>heamorrhage</a:t>
            </a:r>
            <a:r>
              <a:rPr lang="en-US" sz="2400" dirty="0"/>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686" t="17056" r="29393" b="101"/>
          <a:stretch/>
        </p:blipFill>
        <p:spPr bwMode="auto">
          <a:xfrm>
            <a:off x="5410200" y="4800600"/>
            <a:ext cx="1920240" cy="193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 r="47905"/>
          <a:stretch/>
        </p:blipFill>
        <p:spPr bwMode="auto">
          <a:xfrm>
            <a:off x="7330440" y="4800600"/>
            <a:ext cx="1584960" cy="192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389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609600" y="152400"/>
            <a:ext cx="7772400" cy="685800"/>
          </a:xfrm>
          <a:solidFill>
            <a:srgbClr val="FFC000"/>
          </a:solidFill>
        </p:spPr>
        <p:txBody>
          <a:bodyPr>
            <a:normAutofit fontScale="90000"/>
          </a:bodyPr>
          <a:lstStyle/>
          <a:p>
            <a:r>
              <a:rPr lang="en-US" b="1" dirty="0"/>
              <a:t>TREATMENT OF MYXEDEMA COMA</a:t>
            </a:r>
            <a:endParaRPr lang="en-US" dirty="0"/>
          </a:p>
        </p:txBody>
      </p:sp>
      <p:sp>
        <p:nvSpPr>
          <p:cNvPr id="397315" name="Rectangle 3"/>
          <p:cNvSpPr>
            <a:spLocks noGrp="1" noChangeArrowheads="1"/>
          </p:cNvSpPr>
          <p:nvPr>
            <p:ph type="body" idx="1"/>
          </p:nvPr>
        </p:nvSpPr>
        <p:spPr>
          <a:xfrm>
            <a:off x="457200" y="836828"/>
            <a:ext cx="8382000" cy="5716372"/>
          </a:xfrm>
        </p:spPr>
        <p:txBody>
          <a:bodyPr>
            <a:normAutofit lnSpcReduction="10000"/>
          </a:bodyPr>
          <a:lstStyle/>
          <a:p>
            <a:pPr marL="0" indent="0">
              <a:buNone/>
            </a:pPr>
            <a:r>
              <a:rPr lang="en-US" dirty="0" smtClean="0"/>
              <a:t>1-IV </a:t>
            </a:r>
            <a:r>
              <a:rPr lang="en-US" dirty="0"/>
              <a:t>bolus </a:t>
            </a:r>
            <a:r>
              <a:rPr lang="en-US" b="1" dirty="0"/>
              <a:t>levothyroxine</a:t>
            </a:r>
            <a:r>
              <a:rPr lang="en-US" dirty="0"/>
              <a:t>, </a:t>
            </a:r>
            <a:r>
              <a:rPr lang="en-US" b="1" dirty="0">
                <a:solidFill>
                  <a:srgbClr val="FF0000"/>
                </a:solidFill>
              </a:rPr>
              <a:t>300 to 500 mcg</a:t>
            </a:r>
            <a:r>
              <a:rPr lang="en-US" dirty="0"/>
              <a:t>, </a:t>
            </a:r>
            <a:r>
              <a:rPr lang="en-US" dirty="0" smtClean="0"/>
              <a:t>Initial </a:t>
            </a:r>
            <a:r>
              <a:rPr lang="en-US" dirty="0"/>
              <a:t>treatment with IV </a:t>
            </a:r>
            <a:r>
              <a:rPr lang="en-US" b="1" dirty="0" err="1" smtClean="0"/>
              <a:t>liothyronine</a:t>
            </a:r>
            <a:r>
              <a:rPr lang="en-US" b="1" dirty="0" smtClean="0"/>
              <a:t> may be used.</a:t>
            </a:r>
            <a:endParaRPr lang="en-US" dirty="0"/>
          </a:p>
          <a:p>
            <a:pPr marL="0" indent="0">
              <a:buNone/>
            </a:pPr>
            <a:endParaRPr lang="en-US" sz="1800" dirty="0"/>
          </a:p>
          <a:p>
            <a:pPr marL="0" indent="0">
              <a:buNone/>
            </a:pPr>
            <a:r>
              <a:rPr lang="en-US" dirty="0" smtClean="0"/>
              <a:t>2-Glucocorticoid </a:t>
            </a:r>
            <a:r>
              <a:rPr lang="en-US" dirty="0"/>
              <a:t>therapy with </a:t>
            </a:r>
            <a:r>
              <a:rPr lang="en-US" b="1" dirty="0"/>
              <a:t>IV hydrocortisone 100 mg every 8 </a:t>
            </a:r>
            <a:r>
              <a:rPr lang="en-US" b="1" dirty="0" smtClean="0"/>
              <a:t>hours.</a:t>
            </a:r>
            <a:r>
              <a:rPr lang="en-US" b="1" dirty="0"/>
              <a:t> </a:t>
            </a:r>
            <a:r>
              <a:rPr lang="en-US" dirty="0" smtClean="0"/>
              <a:t>Consciousness</a:t>
            </a:r>
            <a:r>
              <a:rPr lang="en-US" dirty="0"/>
              <a:t>, lowered TSH concentrations, and normal vital signs are expected within 24 hours.</a:t>
            </a:r>
          </a:p>
          <a:p>
            <a:pPr marL="0" indent="0">
              <a:buNone/>
            </a:pPr>
            <a:r>
              <a:rPr lang="en-US" dirty="0"/>
              <a:t> </a:t>
            </a:r>
            <a:endParaRPr lang="en-US" sz="1050" dirty="0"/>
          </a:p>
          <a:p>
            <a:pPr marL="0" indent="0">
              <a:buNone/>
            </a:pPr>
            <a:r>
              <a:rPr lang="en-US" dirty="0" smtClean="0"/>
              <a:t>3-Maintenance </a:t>
            </a:r>
            <a:r>
              <a:rPr lang="en-US" b="1" dirty="0"/>
              <a:t>levothyroxine doses are typically 75 to 100 mcg IV </a:t>
            </a:r>
            <a:r>
              <a:rPr lang="en-US" dirty="0"/>
              <a:t>until the patient stabilizes and oral therapy is begun.</a:t>
            </a:r>
          </a:p>
          <a:p>
            <a:pPr marL="0" indent="0">
              <a:buNone/>
            </a:pPr>
            <a:r>
              <a:rPr lang="en-US" dirty="0"/>
              <a:t> </a:t>
            </a:r>
            <a:endParaRPr lang="en-US" sz="1800" dirty="0"/>
          </a:p>
          <a:p>
            <a:pPr marL="0" indent="0">
              <a:buNone/>
            </a:pPr>
            <a:r>
              <a:rPr lang="en-US" b="1" dirty="0" smtClean="0"/>
              <a:t>4-Supportive </a:t>
            </a:r>
            <a:r>
              <a:rPr lang="en-US" b="1" dirty="0"/>
              <a:t>therapy </a:t>
            </a:r>
            <a:r>
              <a:rPr lang="en-US" dirty="0"/>
              <a:t>must be instituted to maintain adequate ventilation, </a:t>
            </a:r>
            <a:r>
              <a:rPr lang="en-US" dirty="0" smtClean="0"/>
              <a:t>blood </a:t>
            </a:r>
            <a:r>
              <a:rPr lang="en-US" dirty="0"/>
              <a:t>pressure, and body temperature. Underlying disorders such as </a:t>
            </a:r>
            <a:r>
              <a:rPr lang="en-US" b="1" dirty="0"/>
              <a:t>sepsis and myocardial infarction </a:t>
            </a:r>
            <a:r>
              <a:rPr lang="en-US" dirty="0"/>
              <a:t>must be diagnosed and treated.</a:t>
            </a:r>
          </a:p>
        </p:txBody>
      </p:sp>
    </p:spTree>
    <p:extLst>
      <p:ext uri="{BB962C8B-B14F-4D97-AF65-F5344CB8AC3E}">
        <p14:creationId xmlns:p14="http://schemas.microsoft.com/office/powerpoint/2010/main" val="2463746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228600"/>
            <a:ext cx="7772400" cy="609600"/>
          </a:xfrm>
          <a:solidFill>
            <a:srgbClr val="FFC000"/>
          </a:solidFill>
        </p:spPr>
        <p:txBody>
          <a:bodyPr>
            <a:normAutofit fontScale="90000"/>
          </a:bodyPr>
          <a:lstStyle/>
          <a:p>
            <a:pPr algn="ctr" eaLnBrk="1" hangingPunct="1"/>
            <a:r>
              <a:rPr lang="en-US" b="1" dirty="0" smtClean="0">
                <a:solidFill>
                  <a:schemeClr val="tx1"/>
                </a:solidFill>
              </a:rPr>
              <a:t>Comparing T4 and T3</a:t>
            </a:r>
          </a:p>
        </p:txBody>
      </p:sp>
      <p:sp>
        <p:nvSpPr>
          <p:cNvPr id="361475" name="Rectangle 3"/>
          <p:cNvSpPr>
            <a:spLocks noGrp="1" noChangeArrowheads="1"/>
          </p:cNvSpPr>
          <p:nvPr>
            <p:ph type="body" idx="1"/>
          </p:nvPr>
        </p:nvSpPr>
        <p:spPr>
          <a:xfrm>
            <a:off x="533400" y="1066800"/>
            <a:ext cx="8610600" cy="4572000"/>
          </a:xfrm>
        </p:spPr>
        <p:txBody>
          <a:bodyPr>
            <a:noAutofit/>
          </a:bodyPr>
          <a:lstStyle/>
          <a:p>
            <a:pPr marL="457200" indent="-457200">
              <a:buFont typeface="+mj-lt"/>
              <a:buAutoNum type="arabicPeriod"/>
            </a:pPr>
            <a:r>
              <a:rPr lang="en-US" sz="2400" dirty="0" smtClean="0"/>
              <a:t>T4 </a:t>
            </a:r>
            <a:r>
              <a:rPr lang="en-US" sz="2400" dirty="0"/>
              <a:t>is secreted solely from the thyroid </a:t>
            </a:r>
            <a:r>
              <a:rPr lang="en-US" sz="2400" dirty="0" smtClean="0"/>
              <a:t>gland; </a:t>
            </a:r>
            <a:r>
              <a:rPr lang="en-US" sz="2400" dirty="0"/>
              <a:t>the majority of T3 is formed from the breakdown of T4 catalyzed by the enzyme 5'-monodeiodinase found in peripheral tissues. </a:t>
            </a:r>
            <a:endParaRPr lang="en-US" sz="2400" dirty="0" smtClean="0"/>
          </a:p>
          <a:p>
            <a:pPr>
              <a:buFont typeface="+mj-lt"/>
              <a:buAutoNum type="arabicPeriod"/>
            </a:pPr>
            <a:endParaRPr lang="en-US" sz="1050" dirty="0"/>
          </a:p>
          <a:p>
            <a:pPr marL="457200" indent="-457200">
              <a:buFont typeface="+mj-lt"/>
              <a:buAutoNum type="arabicPeriod"/>
            </a:pPr>
            <a:r>
              <a:rPr lang="en-US" sz="2400" dirty="0" smtClean="0"/>
              <a:t>the </a:t>
            </a:r>
            <a:r>
              <a:rPr lang="en-US" sz="2400" dirty="0"/>
              <a:t>binding affinity of nuclear thyroid hormone receptors (TRs) is </a:t>
            </a:r>
            <a:r>
              <a:rPr lang="en-US" sz="2400" dirty="0" smtClean="0"/>
              <a:t>10 to </a:t>
            </a:r>
            <a:r>
              <a:rPr lang="en-US" sz="2400" dirty="0"/>
              <a:t>15 times higher for T3 than for </a:t>
            </a:r>
            <a:r>
              <a:rPr lang="en-US" sz="2400" dirty="0" smtClean="0"/>
              <a:t>T4</a:t>
            </a:r>
            <a:r>
              <a:rPr lang="en-US" sz="2400" dirty="0"/>
              <a:t>.</a:t>
            </a:r>
            <a:r>
              <a:rPr lang="en-US" sz="2400" dirty="0" smtClean="0"/>
              <a:t> </a:t>
            </a:r>
          </a:p>
          <a:p>
            <a:pPr marL="457200" indent="-457200">
              <a:buFont typeface="+mj-lt"/>
              <a:buAutoNum type="arabicPeriod"/>
            </a:pPr>
            <a:r>
              <a:rPr lang="en-US" sz="2400" dirty="0" smtClean="0"/>
              <a:t>T3 </a:t>
            </a:r>
            <a:r>
              <a:rPr lang="en-US" sz="2400" dirty="0"/>
              <a:t>is about five times more active than </a:t>
            </a:r>
            <a:r>
              <a:rPr lang="en-US" sz="2400" dirty="0" smtClean="0"/>
              <a:t>T4.</a:t>
            </a:r>
          </a:p>
          <a:p>
            <a:pPr marL="342900" indent="-342900" algn="just">
              <a:buFont typeface="+mj-lt"/>
              <a:buAutoNum type="arabicPeriod"/>
            </a:pPr>
            <a:endParaRPr lang="en-US" sz="1400" dirty="0">
              <a:solidFill>
                <a:srgbClr val="0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10000"/>
            <a:ext cx="33813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304800" y="3810000"/>
            <a:ext cx="4724400" cy="25146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en-US" sz="2400" dirty="0" smtClean="0"/>
              <a:t>Thyroid hormone production is regulated by TSH secreted by the anterior pituitary, which in turn is under negative feedback control by the circulating level of free thyroid hormone and the positive influence of hypothalamic </a:t>
            </a:r>
            <a:r>
              <a:rPr lang="en-US" sz="2400" dirty="0" err="1" smtClean="0"/>
              <a:t>thyrotropin</a:t>
            </a:r>
            <a:r>
              <a:rPr lang="en-US" sz="2400" dirty="0" smtClean="0"/>
              <a:t>-releasing hormone (TRH).</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657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152400"/>
            <a:ext cx="7772400" cy="609600"/>
          </a:xfrm>
          <a:solidFill>
            <a:srgbClr val="FFC000"/>
          </a:solidFill>
        </p:spPr>
        <p:txBody>
          <a:bodyPr>
            <a:normAutofit fontScale="90000"/>
          </a:bodyPr>
          <a:lstStyle/>
          <a:p>
            <a:pPr algn="ctr"/>
            <a:r>
              <a:rPr lang="en-US" dirty="0" smtClean="0"/>
              <a:t>Pathophysiology </a:t>
            </a:r>
          </a:p>
        </p:txBody>
      </p:sp>
      <p:sp>
        <p:nvSpPr>
          <p:cNvPr id="361475" name="Rectangle 3"/>
          <p:cNvSpPr>
            <a:spLocks noGrp="1" noChangeArrowheads="1"/>
          </p:cNvSpPr>
          <p:nvPr>
            <p:ph type="body" idx="1"/>
          </p:nvPr>
        </p:nvSpPr>
        <p:spPr>
          <a:xfrm>
            <a:off x="228600" y="762000"/>
            <a:ext cx="8682037" cy="4572000"/>
          </a:xfrm>
        </p:spPr>
        <p:txBody>
          <a:bodyPr>
            <a:noAutofit/>
          </a:bodyPr>
          <a:lstStyle/>
          <a:p>
            <a:r>
              <a:rPr lang="en-US" sz="2400" b="1" dirty="0"/>
              <a:t>TSH-secreting pituitary tumors </a:t>
            </a:r>
            <a:r>
              <a:rPr lang="en-US" sz="2400" dirty="0"/>
              <a:t>release biologically active hormone that is unresponsive to normal feedback control. The tumors may co-secrete </a:t>
            </a:r>
            <a:r>
              <a:rPr lang="en-US" sz="2400" b="1" dirty="0"/>
              <a:t>prolactin or growth hormone </a:t>
            </a:r>
            <a:r>
              <a:rPr lang="en-US" sz="2400" dirty="0"/>
              <a:t>showing amenorrhea, </a:t>
            </a:r>
            <a:r>
              <a:rPr lang="en-US" sz="2400" dirty="0" err="1"/>
              <a:t>galactorrhea</a:t>
            </a:r>
            <a:r>
              <a:rPr lang="en-US" sz="2400" dirty="0"/>
              <a:t>, or signs of acromegaly.</a:t>
            </a:r>
          </a:p>
          <a:p>
            <a:endParaRPr lang="en-US" sz="500" dirty="0"/>
          </a:p>
          <a:p>
            <a:r>
              <a:rPr lang="en-US" sz="2400" b="1" dirty="0"/>
              <a:t>TSH-Induced </a:t>
            </a:r>
            <a:r>
              <a:rPr lang="en-US" sz="2400" b="1" dirty="0" smtClean="0"/>
              <a:t>Hyperthyroidism</a:t>
            </a:r>
            <a:r>
              <a:rPr lang="en-US" sz="2400" dirty="0" smtClean="0"/>
              <a:t>: </a:t>
            </a:r>
            <a:r>
              <a:rPr lang="en-US" sz="2400" dirty="0"/>
              <a:t>Criteria for the diagnosis of TSH-induced hyperthyroidism include, (a) elevated free thyroid hormone levels, (b) elevated or inappropriately “normal” serum </a:t>
            </a:r>
            <a:r>
              <a:rPr lang="en-US" sz="2400" dirty="0" err="1"/>
              <a:t>immunoreactive</a:t>
            </a:r>
            <a:r>
              <a:rPr lang="en-US" sz="2400" dirty="0"/>
              <a:t> TSH concentrations and(c) diffuse thyroid gland enlargement</a:t>
            </a:r>
            <a:r>
              <a:rPr lang="en-US" sz="2400" dirty="0" smtClean="0"/>
              <a:t>.</a:t>
            </a:r>
          </a:p>
          <a:p>
            <a:r>
              <a:rPr lang="en-US" sz="2400" b="1" dirty="0" smtClean="0"/>
              <a:t>In </a:t>
            </a:r>
            <a:r>
              <a:rPr lang="en-US" sz="2400" b="1" dirty="0"/>
              <a:t>Graves’ disease</a:t>
            </a:r>
            <a:r>
              <a:rPr lang="en-US" sz="2400" dirty="0"/>
              <a:t>, hyperthyroidism results from the action of thyroid-stimulating antibodies (</a:t>
            </a:r>
            <a:r>
              <a:rPr lang="en-US" sz="2400" dirty="0" err="1"/>
              <a:t>TSAb</a:t>
            </a:r>
            <a:r>
              <a:rPr lang="en-US" sz="2400" dirty="0"/>
              <a:t>) directed against </a:t>
            </a:r>
            <a:r>
              <a:rPr lang="en-US" sz="2400" b="1" dirty="0"/>
              <a:t>the </a:t>
            </a:r>
            <a:r>
              <a:rPr lang="en-US" sz="2400" b="1" dirty="0" err="1"/>
              <a:t>thyrotropin</a:t>
            </a:r>
            <a:r>
              <a:rPr lang="en-US" sz="2400" b="1" dirty="0"/>
              <a:t> receptor </a:t>
            </a:r>
            <a:r>
              <a:rPr lang="en-US" sz="2400" dirty="0"/>
              <a:t>on the surface of the </a:t>
            </a:r>
            <a:endParaRPr lang="en-US" sz="2400" dirty="0" smtClean="0"/>
          </a:p>
          <a:p>
            <a:pPr marL="0" indent="0">
              <a:buNone/>
            </a:pPr>
            <a:r>
              <a:rPr lang="en-US" sz="2400" dirty="0" smtClean="0"/>
              <a:t>thyroid cell in </a:t>
            </a:r>
            <a:r>
              <a:rPr lang="en-US" sz="2400" dirty="0"/>
              <a:t>the same manner as </a:t>
            </a:r>
            <a:r>
              <a:rPr lang="en-US" sz="2400" dirty="0" smtClean="0"/>
              <a:t>TSH.</a:t>
            </a:r>
          </a:p>
          <a:p>
            <a:endParaRPr lang="en-US" sz="800" dirty="0"/>
          </a:p>
          <a:p>
            <a:endParaRPr lang="en-US" sz="2400" dirty="0" smtClean="0"/>
          </a:p>
          <a:p>
            <a:endParaRPr lang="en-US" sz="2400" dirty="0" smtClean="0"/>
          </a:p>
          <a:p>
            <a:pPr algn="just"/>
            <a:endParaRPr lang="en-US" sz="1400" dirty="0">
              <a:solidFill>
                <a:srgbClr val="00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800600"/>
            <a:ext cx="4238625"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142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85800" y="160782"/>
            <a:ext cx="5334000" cy="609600"/>
          </a:xfrm>
          <a:solidFill>
            <a:srgbClr val="FFC000"/>
          </a:solidFill>
        </p:spPr>
        <p:txBody>
          <a:bodyPr>
            <a:normAutofit fontScale="90000"/>
          </a:bodyPr>
          <a:lstStyle/>
          <a:p>
            <a:pPr algn="ctr"/>
            <a:r>
              <a:rPr lang="en-US" dirty="0" smtClean="0"/>
              <a:t>Pathophysiology </a:t>
            </a:r>
          </a:p>
        </p:txBody>
      </p:sp>
      <p:sp>
        <p:nvSpPr>
          <p:cNvPr id="361475" name="Rectangle 3"/>
          <p:cNvSpPr>
            <a:spLocks noGrp="1" noChangeArrowheads="1"/>
          </p:cNvSpPr>
          <p:nvPr>
            <p:ph type="body" idx="1"/>
          </p:nvPr>
        </p:nvSpPr>
        <p:spPr>
          <a:xfrm>
            <a:off x="304800" y="838200"/>
            <a:ext cx="8610600" cy="4572000"/>
          </a:xfrm>
        </p:spPr>
        <p:txBody>
          <a:bodyPr>
            <a:noAutofit/>
          </a:bodyPr>
          <a:lstStyle/>
          <a:p>
            <a:pPr marL="0" indent="0">
              <a:buNone/>
            </a:pPr>
            <a:r>
              <a:rPr lang="en-US" sz="2400" b="1" dirty="0" smtClean="0"/>
              <a:t>Special types of hyperthyroidism:</a:t>
            </a:r>
            <a:endParaRPr lang="en-US" sz="1000" dirty="0"/>
          </a:p>
          <a:p>
            <a:r>
              <a:rPr lang="en-US" sz="2400" dirty="0"/>
              <a:t>An </a:t>
            </a:r>
            <a:r>
              <a:rPr lang="en-US" sz="2400" b="1" dirty="0"/>
              <a:t>autonomous thyroid nodule </a:t>
            </a:r>
            <a:r>
              <a:rPr lang="en-US" sz="2400" dirty="0"/>
              <a:t>is a discrete thyroid mass whose function is independent of pituitary and TSH control</a:t>
            </a:r>
            <a:r>
              <a:rPr lang="en-US" sz="2400" dirty="0" smtClean="0"/>
              <a:t>.</a:t>
            </a:r>
          </a:p>
          <a:p>
            <a:endParaRPr lang="en-US" sz="900" b="1" dirty="0" smtClean="0"/>
          </a:p>
          <a:p>
            <a:r>
              <a:rPr lang="en-US" sz="2400" b="1" dirty="0" smtClean="0"/>
              <a:t>Painful </a:t>
            </a:r>
            <a:r>
              <a:rPr lang="en-US" sz="2400" b="1" dirty="0" err="1"/>
              <a:t>subacute</a:t>
            </a:r>
            <a:r>
              <a:rPr lang="en-US" sz="2400" b="1" dirty="0"/>
              <a:t> thyroiditis </a:t>
            </a:r>
            <a:r>
              <a:rPr lang="en-US" sz="2400" dirty="0"/>
              <a:t>often develops after a viral syndrome</a:t>
            </a:r>
            <a:r>
              <a:rPr lang="en-US" sz="2400" dirty="0" smtClean="0"/>
              <a:t>.</a:t>
            </a:r>
          </a:p>
          <a:p>
            <a:endParaRPr lang="en-US" sz="1050" dirty="0"/>
          </a:p>
          <a:p>
            <a:r>
              <a:rPr lang="en-US" sz="2400" b="1" dirty="0" smtClean="0"/>
              <a:t>Thyrotoxicosis </a:t>
            </a:r>
            <a:r>
              <a:rPr lang="en-US" sz="2400" b="1" dirty="0" err="1"/>
              <a:t>factitia</a:t>
            </a:r>
            <a:r>
              <a:rPr lang="en-US" sz="2400" b="1" dirty="0"/>
              <a:t> </a:t>
            </a:r>
            <a:r>
              <a:rPr lang="en-US" sz="2400" dirty="0"/>
              <a:t>was described </a:t>
            </a:r>
            <a:r>
              <a:rPr lang="en-US" sz="2400" dirty="0" smtClean="0"/>
              <a:t>as </a:t>
            </a:r>
            <a:r>
              <a:rPr lang="en-US" sz="2400" dirty="0"/>
              <a:t>“all causes of hyperthyroidism due to ingestion of thyroid </a:t>
            </a:r>
            <a:r>
              <a:rPr lang="en-US" sz="2400" dirty="0" smtClean="0"/>
              <a:t>hormone</a:t>
            </a:r>
          </a:p>
          <a:p>
            <a:endParaRPr lang="en-US" sz="500" b="1" dirty="0" smtClean="0"/>
          </a:p>
          <a:p>
            <a:r>
              <a:rPr lang="en-US" sz="2400" b="1" dirty="0" smtClean="0"/>
              <a:t>Drug induced: </a:t>
            </a:r>
            <a:r>
              <a:rPr lang="en-US" sz="2400" b="1" dirty="0" err="1" smtClean="0"/>
              <a:t>Amiodarone</a:t>
            </a:r>
            <a:r>
              <a:rPr lang="en-US" sz="2400" dirty="0" smtClean="0"/>
              <a:t> </a:t>
            </a:r>
            <a:r>
              <a:rPr lang="en-US" sz="2400" dirty="0"/>
              <a:t>may induce thyrotoxicosis (2% to 3% of patients). It interferes with type I 5'-deiodinase, leading to reduced conversion of T4 to T3, and iodide release from the drug may contribute to iodine excess.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93581"/>
            <a:ext cx="2623049" cy="151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75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type="body" idx="1"/>
          </p:nvPr>
        </p:nvSpPr>
        <p:spPr>
          <a:xfrm>
            <a:off x="0" y="2286000"/>
            <a:ext cx="9677400" cy="4572000"/>
          </a:xfrm>
        </p:spPr>
        <p:txBody>
          <a:bodyPr>
            <a:noAutofit/>
          </a:bodyPr>
          <a:lstStyle/>
          <a:p>
            <a:endParaRPr lang="en-US" sz="2400" dirty="0" smtClean="0"/>
          </a:p>
          <a:p>
            <a:endParaRPr lang="en-US" sz="2400" dirty="0" smtClean="0"/>
          </a:p>
          <a:p>
            <a:endParaRPr lang="en-US" sz="2400" dirty="0"/>
          </a:p>
          <a:p>
            <a:endParaRPr lang="en-US" sz="2400" dirty="0" smtClean="0"/>
          </a:p>
          <a:p>
            <a:endParaRPr lang="en-US" sz="2400" dirty="0"/>
          </a:p>
          <a:p>
            <a:endParaRPr lang="en-US" sz="2400" dirty="0"/>
          </a:p>
          <a:p>
            <a:endParaRPr lang="en-US" sz="2400" dirty="0" smtClean="0"/>
          </a:p>
          <a:p>
            <a:endParaRPr lang="en-US" sz="2400" dirty="0" smtClean="0"/>
          </a:p>
          <a:p>
            <a:endParaRPr lang="en-US" sz="2400" dirty="0"/>
          </a:p>
          <a:p>
            <a:r>
              <a:rPr lang="en-US" sz="2400" b="1" dirty="0" smtClean="0">
                <a:solidFill>
                  <a:srgbClr val="FF0000"/>
                </a:solidFill>
              </a:rPr>
              <a:t>A </a:t>
            </a:r>
            <a:r>
              <a:rPr lang="en-US" sz="2400" b="1" dirty="0">
                <a:solidFill>
                  <a:srgbClr val="FF0000"/>
                </a:solidFill>
              </a:rPr>
              <a:t>cardinal sign is loss of </a:t>
            </a:r>
            <a:r>
              <a:rPr lang="en-US" sz="2400" b="1" dirty="0" smtClean="0">
                <a:solidFill>
                  <a:srgbClr val="FF0000"/>
                </a:solidFill>
              </a:rPr>
              <a:t>weight  </a:t>
            </a:r>
            <a:r>
              <a:rPr lang="en-US" sz="2400" b="1" dirty="0">
                <a:solidFill>
                  <a:srgbClr val="FF0000"/>
                </a:solidFill>
              </a:rPr>
              <a:t>with an increased appetite</a:t>
            </a:r>
            <a:r>
              <a:rPr lang="en-US" sz="2400" dirty="0"/>
              <a:t>.</a:t>
            </a:r>
          </a:p>
          <a:p>
            <a:pPr marL="0" indent="0">
              <a:buNone/>
            </a:pPr>
            <a:endParaRPr lang="en-US" sz="2400" dirty="0"/>
          </a:p>
          <a:p>
            <a:pPr algn="just"/>
            <a:endParaRPr lang="en-US" sz="2400" dirty="0">
              <a:solidFill>
                <a:srgbClr val="00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78506004"/>
              </p:ext>
            </p:extLst>
          </p:nvPr>
        </p:nvGraphicFramePr>
        <p:xfrm>
          <a:off x="609600" y="304800"/>
          <a:ext cx="8077200" cy="5852160"/>
        </p:xfrm>
        <a:graphic>
          <a:graphicData uri="http://schemas.openxmlformats.org/drawingml/2006/table">
            <a:tbl>
              <a:tblPr firstRow="1" bandRow="1">
                <a:tableStyleId>{5C22544A-7EE6-4342-B048-85BDC9FD1C3A}</a:tableStyleId>
              </a:tblPr>
              <a:tblGrid>
                <a:gridCol w="1425388"/>
                <a:gridCol w="6651812"/>
              </a:tblGrid>
              <a:tr h="450850">
                <a:tc>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Hyp</a:t>
                      </a:r>
                      <a:r>
                        <a:rPr kumimoji="0" lang="en-US" sz="2400" b="1" kern="1200" dirty="0" smtClean="0">
                          <a:solidFill>
                            <a:schemeClr val="lt1"/>
                          </a:solidFill>
                          <a:latin typeface="+mn-lt"/>
                          <a:ea typeface="+mn-ea"/>
                          <a:cs typeface="+mn-cs"/>
                        </a:rPr>
                        <a:t>erthyroidism CLINICAL PRESENTATION</a:t>
                      </a:r>
                    </a:p>
                  </a:txBody>
                  <a:tcPr/>
                </a:tc>
              </a:tr>
              <a:tr h="450850">
                <a:tc>
                  <a:txBody>
                    <a:bodyPr/>
                    <a:lstStyle/>
                    <a:p>
                      <a:r>
                        <a:rPr lang="en-US" sz="2400" dirty="0" smtClean="0"/>
                        <a:t>General</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nervousness, anxiety, Fatigue,</a:t>
                      </a:r>
                      <a:r>
                        <a:rPr lang="en-US" sz="2400" baseline="0" dirty="0" smtClean="0"/>
                        <a:t> </a:t>
                      </a:r>
                      <a:r>
                        <a:rPr lang="en-US" sz="2400" dirty="0" smtClean="0"/>
                        <a:t>proximal muscle weakness,</a:t>
                      </a:r>
                      <a:r>
                        <a:rPr lang="en-US" sz="2400" baseline="0" dirty="0" smtClean="0"/>
                        <a:t> difficult sleeping</a:t>
                      </a:r>
                      <a:endParaRPr lang="en-US" sz="2400" dirty="0" smtClean="0"/>
                    </a:p>
                  </a:txBody>
                  <a:tcPr/>
                </a:tc>
              </a:tr>
              <a:tr h="450850">
                <a:tc>
                  <a:txBody>
                    <a:bodyPr/>
                    <a:lstStyle/>
                    <a:p>
                      <a:r>
                        <a:rPr lang="en-US" sz="2400" dirty="0" smtClean="0"/>
                        <a:t>Neck </a:t>
                      </a:r>
                      <a:endParaRPr lang="en-US" sz="2400" dirty="0"/>
                    </a:p>
                  </a:txBody>
                  <a:tcPr/>
                </a:tc>
                <a:tc>
                  <a:txBody>
                    <a:bodyPr/>
                    <a:lstStyle/>
                    <a:p>
                      <a:r>
                        <a:rPr lang="en-US" sz="2400" dirty="0" smtClean="0"/>
                        <a:t>Goiter</a:t>
                      </a:r>
                      <a:endParaRPr lang="en-US" sz="2400" dirty="0"/>
                    </a:p>
                  </a:txBody>
                  <a:tcPr/>
                </a:tc>
              </a:tr>
              <a:tr h="450850">
                <a:tc>
                  <a:txBody>
                    <a:bodyPr/>
                    <a:lstStyle/>
                    <a:p>
                      <a:r>
                        <a:rPr lang="en-US" sz="2400" dirty="0" smtClean="0"/>
                        <a:t>heart</a:t>
                      </a:r>
                      <a:endParaRPr lang="en-US" sz="2400" dirty="0"/>
                    </a:p>
                  </a:txBody>
                  <a:tcPr/>
                </a:tc>
                <a:tc>
                  <a:txBody>
                    <a:bodyPr/>
                    <a:lstStyle/>
                    <a:p>
                      <a:r>
                        <a:rPr lang="en-US" sz="2400" dirty="0" smtClean="0"/>
                        <a:t>palpitations, systolic ejection murmur</a:t>
                      </a:r>
                      <a:endParaRPr lang="en-US" sz="2400" dirty="0"/>
                    </a:p>
                  </a:txBody>
                  <a:tcPr/>
                </a:tc>
              </a:tr>
              <a:tr h="450850">
                <a:tc>
                  <a:txBody>
                    <a:bodyPr/>
                    <a:lstStyle/>
                    <a:p>
                      <a:r>
                        <a:rPr lang="en-US" sz="2400" dirty="0" smtClean="0"/>
                        <a:t>skin</a:t>
                      </a:r>
                      <a:endParaRPr lang="en-US" sz="2400" dirty="0"/>
                    </a:p>
                  </a:txBody>
                  <a:tcPr/>
                </a:tc>
                <a:tc>
                  <a:txBody>
                    <a:bodyPr/>
                    <a:lstStyle/>
                    <a:p>
                      <a:r>
                        <a:rPr lang="en-US" sz="2400" dirty="0" smtClean="0"/>
                        <a:t>warm, smooth, moist skin, </a:t>
                      </a:r>
                      <a:r>
                        <a:rPr lang="en-US" sz="2400" dirty="0" err="1" smtClean="0"/>
                        <a:t>onycholysis</a:t>
                      </a:r>
                      <a:endParaRPr lang="en-US" sz="2400" dirty="0"/>
                    </a:p>
                  </a:txBody>
                  <a:tcPr/>
                </a:tc>
              </a:tr>
              <a:tr h="450850">
                <a:tc>
                  <a:txBody>
                    <a:bodyPr/>
                    <a:lstStyle/>
                    <a:p>
                      <a:r>
                        <a:rPr lang="en-US" sz="2400" dirty="0" smtClean="0"/>
                        <a:t>Body</a:t>
                      </a:r>
                      <a:r>
                        <a:rPr lang="en-US" sz="2400" baseline="0" dirty="0" smtClean="0"/>
                        <a:t> temp</a:t>
                      </a:r>
                      <a:endParaRPr lang="en-US" sz="2400" dirty="0"/>
                    </a:p>
                  </a:txBody>
                  <a:tcPr/>
                </a:tc>
                <a:tc>
                  <a:txBody>
                    <a:bodyPr/>
                    <a:lstStyle/>
                    <a:p>
                      <a:r>
                        <a:rPr lang="en-US" sz="2400" dirty="0" smtClean="0"/>
                        <a:t>heat intolerance, sweating</a:t>
                      </a:r>
                      <a:endParaRPr lang="en-US" sz="2400" dirty="0"/>
                    </a:p>
                  </a:txBody>
                  <a:tcPr/>
                </a:tc>
              </a:tr>
              <a:tr h="450850">
                <a:tc>
                  <a:txBody>
                    <a:bodyPr/>
                    <a:lstStyle/>
                    <a:p>
                      <a:r>
                        <a:rPr lang="en-US" sz="2400" dirty="0" smtClean="0"/>
                        <a:t>weight</a:t>
                      </a:r>
                      <a:endParaRPr lang="en-US" sz="2400" dirty="0"/>
                    </a:p>
                  </a:txBody>
                  <a:tcPr/>
                </a:tc>
                <a:tc>
                  <a:txBody>
                    <a:bodyPr/>
                    <a:lstStyle/>
                    <a:p>
                      <a:r>
                        <a:rPr lang="en-US" sz="2400" b="1" dirty="0" smtClean="0"/>
                        <a:t>loss of weight with increased appetite</a:t>
                      </a:r>
                      <a:endParaRPr lang="en-US" sz="2400" b="1" dirty="0"/>
                    </a:p>
                  </a:txBody>
                  <a:tcPr/>
                </a:tc>
              </a:tr>
              <a:tr h="450850">
                <a:tc>
                  <a:txBody>
                    <a:bodyPr/>
                    <a:lstStyle/>
                    <a:p>
                      <a:r>
                        <a:rPr lang="en-US" sz="2400" dirty="0" smtClean="0"/>
                        <a:t>GIT</a:t>
                      </a:r>
                      <a:endParaRPr lang="en-US" sz="2400" dirty="0"/>
                    </a:p>
                  </a:txBody>
                  <a:tcPr/>
                </a:tc>
                <a:tc>
                  <a:txBody>
                    <a:bodyPr/>
                    <a:lstStyle/>
                    <a:p>
                      <a:r>
                        <a:rPr lang="en-US" sz="2400" dirty="0" smtClean="0"/>
                        <a:t>increased frequency of bowel movements, N and D</a:t>
                      </a:r>
                      <a:endParaRPr lang="en-US" sz="2400" dirty="0"/>
                    </a:p>
                  </a:txBody>
                  <a:tcPr/>
                </a:tc>
              </a:tr>
              <a:tr h="450850">
                <a:tc>
                  <a:txBody>
                    <a:bodyPr/>
                    <a:lstStyle/>
                    <a:p>
                      <a:r>
                        <a:rPr lang="en-US" sz="2400" dirty="0" smtClean="0"/>
                        <a:t>eye</a:t>
                      </a:r>
                      <a:endParaRPr lang="en-US" sz="2400" dirty="0"/>
                    </a:p>
                  </a:txBody>
                  <a:tcPr/>
                </a:tc>
                <a:tc>
                  <a:txBody>
                    <a:bodyPr/>
                    <a:lstStyle/>
                    <a:p>
                      <a:r>
                        <a:rPr lang="en-US" sz="2400" dirty="0" smtClean="0"/>
                        <a:t>lid lag,  exophthalmos</a:t>
                      </a:r>
                      <a:r>
                        <a:rPr lang="en-US" sz="2400" baseline="0" dirty="0" smtClean="0"/>
                        <a:t> (graves only)</a:t>
                      </a:r>
                      <a:endParaRPr lang="en-US" sz="2400" dirty="0"/>
                    </a:p>
                  </a:txBody>
                  <a:tcPr/>
                </a:tc>
              </a:tr>
              <a:tr h="450850">
                <a:tc>
                  <a:txBody>
                    <a:bodyPr/>
                    <a:lstStyle/>
                    <a:p>
                      <a:r>
                        <a:rPr lang="en-US" sz="2400" dirty="0" smtClean="0"/>
                        <a:t>hair</a:t>
                      </a:r>
                      <a:endParaRPr lang="en-US" sz="2400" dirty="0"/>
                    </a:p>
                  </a:txBody>
                  <a:tcPr/>
                </a:tc>
                <a:tc>
                  <a:txBody>
                    <a:bodyPr/>
                    <a:lstStyle/>
                    <a:p>
                      <a:r>
                        <a:rPr lang="en-US" sz="2400" dirty="0" smtClean="0"/>
                        <a:t>unusually fine hair with hair loss</a:t>
                      </a:r>
                      <a:endParaRPr lang="en-US" sz="2400" dirty="0"/>
                    </a:p>
                  </a:txBody>
                  <a:tcPr/>
                </a:tc>
              </a:tr>
              <a:tr h="450850">
                <a:tc>
                  <a:txBody>
                    <a:bodyPr/>
                    <a:lstStyle/>
                    <a:p>
                      <a:r>
                        <a:rPr lang="en-US" sz="2400" dirty="0" smtClean="0"/>
                        <a:t>neuron</a:t>
                      </a:r>
                      <a:endParaRPr lang="en-US" sz="2400" dirty="0"/>
                    </a:p>
                  </a:txBody>
                  <a:tcPr/>
                </a:tc>
                <a:tc>
                  <a:txBody>
                    <a:bodyPr/>
                    <a:lstStyle/>
                    <a:p>
                      <a:r>
                        <a:rPr lang="en-US" sz="2400" dirty="0" smtClean="0"/>
                        <a:t>hyperactive deep tendon reflexes,</a:t>
                      </a:r>
                      <a:r>
                        <a:rPr lang="en-US" sz="2400" baseline="0" dirty="0" smtClean="0"/>
                        <a:t> hand tremor</a:t>
                      </a:r>
                      <a:endParaRPr lang="en-US" sz="2400" dirty="0"/>
                    </a:p>
                  </a:txBody>
                  <a:tcPr/>
                </a:tc>
              </a:tr>
              <a:tr h="450850">
                <a:tc>
                  <a:txBody>
                    <a:bodyPr/>
                    <a:lstStyle/>
                    <a:p>
                      <a:r>
                        <a:rPr lang="en-US" sz="2400" dirty="0" smtClean="0"/>
                        <a:t>hormonal</a:t>
                      </a:r>
                      <a:endParaRPr lang="en-US" sz="2400" dirty="0"/>
                    </a:p>
                  </a:txBody>
                  <a:tcPr/>
                </a:tc>
                <a:tc>
                  <a:txBody>
                    <a:bodyPr/>
                    <a:lstStyle/>
                    <a:p>
                      <a:r>
                        <a:rPr lang="en-US" sz="2400" dirty="0" smtClean="0"/>
                        <a:t>scanty or irregular menses, </a:t>
                      </a:r>
                      <a:r>
                        <a:rPr lang="en-US" sz="2400" dirty="0" err="1" smtClean="0"/>
                        <a:t>Gynecomastia</a:t>
                      </a:r>
                      <a:r>
                        <a:rPr lang="en-US" sz="2400" dirty="0" smtClean="0"/>
                        <a:t> in men</a:t>
                      </a:r>
                      <a:endParaRPr lang="en-US" sz="2400" dirty="0"/>
                    </a:p>
                  </a:txBody>
                  <a:tcPr/>
                </a:tc>
              </a:tr>
            </a:tbl>
          </a:graphicData>
        </a:graphic>
      </p:graphicFrame>
    </p:spTree>
    <p:extLst>
      <p:ext uri="{BB962C8B-B14F-4D97-AF65-F5344CB8AC3E}">
        <p14:creationId xmlns:p14="http://schemas.microsoft.com/office/powerpoint/2010/main" val="2160437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14288"/>
            <a:ext cx="9139238"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089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8250</TotalTime>
  <Words>3130</Words>
  <Application>Microsoft Office PowerPoint</Application>
  <PresentationFormat>On-screen Show (4:3)</PresentationFormat>
  <Paragraphs>360</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PowerPoint Presentation</vt:lpstr>
      <vt:lpstr>INTRODUCTION</vt:lpstr>
      <vt:lpstr>Thyroid hormone synthesis</vt:lpstr>
      <vt:lpstr>INTRODUCTION</vt:lpstr>
      <vt:lpstr>Comparing T4 and T3</vt:lpstr>
      <vt:lpstr>Pathophysiology </vt:lpstr>
      <vt:lpstr>Pathophysiology </vt:lpstr>
      <vt:lpstr>PowerPoint Presentation</vt:lpstr>
      <vt:lpstr>PowerPoint Presentation</vt:lpstr>
      <vt:lpstr>CLINICAL PRESENTATION</vt:lpstr>
      <vt:lpstr>DIAGNOSIS</vt:lpstr>
      <vt:lpstr>DIAGNOSIS</vt:lpstr>
      <vt:lpstr>DESIRED OUTCOME</vt:lpstr>
      <vt:lpstr>Treatment guidelines: </vt:lpstr>
      <vt:lpstr>Nonpharmacologic Therapy (surgery)</vt:lpstr>
      <vt:lpstr>Nonpharmacologic Therapy</vt:lpstr>
      <vt:lpstr>Nonpharmacologic Therapy</vt:lpstr>
      <vt:lpstr>Pharmacological therapy</vt:lpstr>
      <vt:lpstr>Thioureas (Thionamides)</vt:lpstr>
      <vt:lpstr>Thioureas (Thionamides)</vt:lpstr>
      <vt:lpstr>Iodides</vt:lpstr>
      <vt:lpstr>Iodides</vt:lpstr>
      <vt:lpstr>Adrenergic Blockers (symptomatic tretament)</vt:lpstr>
      <vt:lpstr>Adrenergic Blockers</vt:lpstr>
      <vt:lpstr>Radioactive Iodine</vt:lpstr>
      <vt:lpstr>Radioactive Iodine</vt:lpstr>
      <vt:lpstr>PowerPoint Presentation</vt:lpstr>
      <vt:lpstr>EVALUATION OF THERAPEUTIC OUTCOMES</vt:lpstr>
      <vt:lpstr>Thyroid storm </vt:lpstr>
      <vt:lpstr>PowerPoint Presentation</vt:lpstr>
      <vt:lpstr>Hypothyroidism</vt:lpstr>
      <vt:lpstr>PATHOPHYSIOLOGY</vt:lpstr>
      <vt:lpstr>CLINICAL PRESENTATION</vt:lpstr>
      <vt:lpstr>PowerPoint Presentation</vt:lpstr>
      <vt:lpstr>DIAGNOSIS</vt:lpstr>
      <vt:lpstr>DESIRED OUTCOME</vt:lpstr>
      <vt:lpstr>TREATMENT OF HYPOTHYROIDISM</vt:lpstr>
      <vt:lpstr>TREATMENT OF HYPOTHYROIDISM</vt:lpstr>
      <vt:lpstr>TREATMENT OF HYPOTHYROIDISM</vt:lpstr>
      <vt:lpstr>EVALUATION OF THERAPEUTIC OUTCOMES</vt:lpstr>
      <vt:lpstr>Myxedema coma </vt:lpstr>
      <vt:lpstr>TREATMENT OF MYXEDEMA COMA</vt:lpstr>
    </vt:vector>
  </TitlesOfParts>
  <Company>moqla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GOUT AND</dc:title>
  <dc:creator>diamond</dc:creator>
  <cp:lastModifiedBy>sh</cp:lastModifiedBy>
  <cp:revision>318</cp:revision>
  <dcterms:created xsi:type="dcterms:W3CDTF">2011-04-28T17:14:44Z</dcterms:created>
  <dcterms:modified xsi:type="dcterms:W3CDTF">2012-01-05T19:59:00Z</dcterms:modified>
</cp:coreProperties>
</file>