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2" r:id="rId3"/>
    <p:sldId id="257" r:id="rId4"/>
    <p:sldId id="259" r:id="rId5"/>
    <p:sldId id="258" r:id="rId6"/>
    <p:sldId id="260" r:id="rId7"/>
    <p:sldId id="263" r:id="rId8"/>
    <p:sldId id="264" r:id="rId9"/>
    <p:sldId id="265" r:id="rId10"/>
    <p:sldId id="261" r:id="rId11"/>
    <p:sldId id="266" r:id="rId12"/>
    <p:sldId id="267" r:id="rId13"/>
    <p:sldId id="268" r:id="rId14"/>
    <p:sldId id="272" r:id="rId15"/>
    <p:sldId id="273" r:id="rId16"/>
    <p:sldId id="269" r:id="rId17"/>
    <p:sldId id="270" r:id="rId18"/>
    <p:sldId id="271" r:id="rId19"/>
    <p:sldId id="274" r:id="rId20"/>
    <p:sldId id="276"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048" autoAdjust="0"/>
  </p:normalViewPr>
  <p:slideViewPr>
    <p:cSldViewPr snapToGrid="0" showGuides="1">
      <p:cViewPr varScale="1">
        <p:scale>
          <a:sx n="63" d="100"/>
          <a:sy n="63" d="100"/>
        </p:scale>
        <p:origin x="93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32521-35E0-4810-AB24-2829EC8FDC7D}" type="datetimeFigureOut">
              <a:rPr lang="en-US" smtClean="0"/>
              <a:t>2/15/2015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2057E-B15F-4D07-B507-C0E66DDEB19D}" type="slidenum">
              <a:rPr lang="en-US" smtClean="0"/>
              <a:t>‹#›</a:t>
            </a:fld>
            <a:endParaRPr lang="en-US"/>
          </a:p>
        </p:txBody>
      </p:sp>
    </p:spTree>
    <p:extLst>
      <p:ext uri="{BB962C8B-B14F-4D97-AF65-F5344CB8AC3E}">
        <p14:creationId xmlns:p14="http://schemas.microsoft.com/office/powerpoint/2010/main" val="57590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2057E-B15F-4D07-B507-C0E66DDEB19D}" type="slidenum">
              <a:rPr lang="en-US" smtClean="0"/>
              <a:t>1</a:t>
            </a:fld>
            <a:endParaRPr lang="en-US"/>
          </a:p>
        </p:txBody>
      </p:sp>
    </p:spTree>
    <p:extLst>
      <p:ext uri="{BB962C8B-B14F-4D97-AF65-F5344CB8AC3E}">
        <p14:creationId xmlns:p14="http://schemas.microsoft.com/office/powerpoint/2010/main" val="221021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1 The modeled cutting speed (CS) by ANFIS in relation to parameters change, a) CS in relation to change of Pulse on time (Ton) and peak current (IP), and b) CS in relation to change of wire tension (WT) and peak current (IP).</a:t>
            </a:r>
          </a:p>
          <a:p>
            <a:r>
              <a:rPr lang="en-US" dirty="0" smtClean="0"/>
              <a:t>Fig. 2 Effect of spark energy on removal rate and surface roughness. a) Effect of pulse current on removal rate and surface roughness. b) Effect of pulse on time on removal rate and surface roughness.</a:t>
            </a:r>
          </a:p>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16</a:t>
            </a:fld>
            <a:endParaRPr lang="en-US"/>
          </a:p>
        </p:txBody>
      </p:sp>
    </p:spTree>
    <p:extLst>
      <p:ext uri="{BB962C8B-B14F-4D97-AF65-F5344CB8AC3E}">
        <p14:creationId xmlns:p14="http://schemas.microsoft.com/office/powerpoint/2010/main" val="401836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3 The modeled Surface roughness (Ra) by ANFIS in relation to parameters change. a) Ra in relation to change of Pulse on time (Ton) and peak current (IP). b) Ra in relation to change of wire tension (WT) and peak current (IP).</a:t>
            </a:r>
          </a:p>
          <a:p>
            <a:r>
              <a:rPr lang="en-US" dirty="0" smtClean="0"/>
              <a:t>Fig. 4 SEM micrograph at different levels of spark energy. a) SEM micrograph at the lowest levels of peak current (IP=16A) and pulse on time (Ton=0.15µs).	b) SEM micrograph at the highest levels of peak current (IP=17A) and pulse on time (Ton=0.25µs)</a:t>
            </a:r>
          </a:p>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17</a:t>
            </a:fld>
            <a:endParaRPr lang="en-US"/>
          </a:p>
        </p:txBody>
      </p:sp>
    </p:spTree>
    <p:extLst>
      <p:ext uri="{BB962C8B-B14F-4D97-AF65-F5344CB8AC3E}">
        <p14:creationId xmlns:p14="http://schemas.microsoft.com/office/powerpoint/2010/main" val="392157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5 The modeled Heat affected zone (HAZ) by ANFIS in relation to parameters change. a) HAZ in relation to change of Pulse on time (Ton) and peak current (IP). b) HAZ in relation to change of wire tension (WT) and peak current (IP).</a:t>
            </a:r>
          </a:p>
          <a:p>
            <a:r>
              <a:rPr lang="en-US" dirty="0" smtClean="0"/>
              <a:t>Fig. 6 SEM micrograph at different levels of spark energy. a) SEM for the lowest levels of peak current (IP=16A) and pulse on time (Ton=0.15µs). b) SEM micrograph for the highest levels of peak current (IP=17A) and pulse on time (Ton=0.25µs).</a:t>
            </a:r>
          </a:p>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18</a:t>
            </a:fld>
            <a:endParaRPr lang="en-US"/>
          </a:p>
        </p:txBody>
      </p:sp>
    </p:spTree>
    <p:extLst>
      <p:ext uri="{BB962C8B-B14F-4D97-AF65-F5344CB8AC3E}">
        <p14:creationId xmlns:p14="http://schemas.microsoft.com/office/powerpoint/2010/main" val="427793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19</a:t>
            </a:fld>
            <a:endParaRPr lang="en-US"/>
          </a:p>
        </p:txBody>
      </p:sp>
    </p:spTree>
    <p:extLst>
      <p:ext uri="{BB962C8B-B14F-4D97-AF65-F5344CB8AC3E}">
        <p14:creationId xmlns:p14="http://schemas.microsoft.com/office/powerpoint/2010/main" val="77953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21</a:t>
            </a:fld>
            <a:endParaRPr lang="en-US"/>
          </a:p>
        </p:txBody>
      </p:sp>
    </p:spTree>
    <p:extLst>
      <p:ext uri="{BB962C8B-B14F-4D97-AF65-F5344CB8AC3E}">
        <p14:creationId xmlns:p14="http://schemas.microsoft.com/office/powerpoint/2010/main" val="202970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rich search of the published work in this field, the literature gaps can be drawn</a:t>
            </a:r>
          </a:p>
          <a:p>
            <a:endParaRPr lang="en-US" dirty="0"/>
          </a:p>
        </p:txBody>
      </p:sp>
      <p:sp>
        <p:nvSpPr>
          <p:cNvPr id="4" name="Slide Number Placeholder 3"/>
          <p:cNvSpPr>
            <a:spLocks noGrp="1"/>
          </p:cNvSpPr>
          <p:nvPr>
            <p:ph type="sldNum" sz="quarter" idx="10"/>
          </p:nvPr>
        </p:nvSpPr>
        <p:spPr/>
        <p:txBody>
          <a:bodyPr/>
          <a:lstStyle/>
          <a:p>
            <a:fld id="{A2E2057E-B15F-4D07-B507-C0E66DDEB19D}" type="slidenum">
              <a:rPr lang="en-US" smtClean="0"/>
              <a:t>7</a:t>
            </a:fld>
            <a:endParaRPr lang="en-US"/>
          </a:p>
        </p:txBody>
      </p:sp>
    </p:spTree>
    <p:extLst>
      <p:ext uri="{BB962C8B-B14F-4D97-AF65-F5344CB8AC3E}">
        <p14:creationId xmlns:p14="http://schemas.microsoft.com/office/powerpoint/2010/main" val="82386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machining parameters were kept constant as a fixed value during experiments to optimize the process. </a:t>
            </a:r>
            <a:endParaRPr lang="en-US" dirty="0"/>
          </a:p>
        </p:txBody>
      </p:sp>
      <p:sp>
        <p:nvSpPr>
          <p:cNvPr id="4" name="Slide Number Placeholder 3"/>
          <p:cNvSpPr>
            <a:spLocks noGrp="1"/>
          </p:cNvSpPr>
          <p:nvPr>
            <p:ph type="sldNum" sz="quarter" idx="10"/>
          </p:nvPr>
        </p:nvSpPr>
        <p:spPr/>
        <p:txBody>
          <a:bodyPr/>
          <a:lstStyle/>
          <a:p>
            <a:fld id="{A2E2057E-B15F-4D07-B507-C0E66DDEB19D}" type="slidenum">
              <a:rPr lang="en-US" smtClean="0"/>
              <a:t>9</a:t>
            </a:fld>
            <a:endParaRPr lang="en-US"/>
          </a:p>
        </p:txBody>
      </p:sp>
    </p:spTree>
    <p:extLst>
      <p:ext uri="{BB962C8B-B14F-4D97-AF65-F5344CB8AC3E}">
        <p14:creationId xmlns:p14="http://schemas.microsoft.com/office/powerpoint/2010/main" val="209163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average CS was calculated from the three-recorded data under the same conditions. The average Ra was calculated for three different measurements under the same conditions with a sampling length of </a:t>
            </a:r>
            <a:r>
              <a:rPr lang="en-US" dirty="0" err="1" smtClean="0"/>
              <a:t>Lc</a:t>
            </a:r>
            <a:r>
              <a:rPr lang="en-US" dirty="0" smtClean="0"/>
              <a:t>=2.5 mm at a specific area of the </a:t>
            </a:r>
            <a:r>
              <a:rPr lang="en-US" dirty="0" err="1" smtClean="0"/>
              <a:t>workpiece</a:t>
            </a:r>
            <a:r>
              <a:rPr lang="en-US" dirty="0" smtClean="0"/>
              <a:t>. The average HAZ thickness was calculated from three measurements using ESM. Eighteen sets of data were used for training ANFIS, as summarized in Table 3.</a:t>
            </a:r>
          </a:p>
        </p:txBody>
      </p:sp>
      <p:sp>
        <p:nvSpPr>
          <p:cNvPr id="4" name="Slide Number Placeholder 3"/>
          <p:cNvSpPr>
            <a:spLocks noGrp="1"/>
          </p:cNvSpPr>
          <p:nvPr>
            <p:ph type="sldNum" sz="quarter" idx="10"/>
          </p:nvPr>
        </p:nvSpPr>
        <p:spPr/>
        <p:txBody>
          <a:bodyPr/>
          <a:lstStyle/>
          <a:p>
            <a:fld id="{A2E2057E-B15F-4D07-B507-C0E66DDEB19D}" type="slidenum">
              <a:rPr lang="en-US" smtClean="0"/>
              <a:t>10</a:t>
            </a:fld>
            <a:endParaRPr lang="en-US"/>
          </a:p>
        </p:txBody>
      </p:sp>
    </p:spTree>
    <p:extLst>
      <p:ext uri="{BB962C8B-B14F-4D97-AF65-F5344CB8AC3E}">
        <p14:creationId xmlns:p14="http://schemas.microsoft.com/office/powerpoint/2010/main" val="44580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ANFIS is a fuzzy inference system implemented in the framework of an adaptive neural network.</a:t>
            </a:r>
          </a:p>
        </p:txBody>
      </p:sp>
      <p:sp>
        <p:nvSpPr>
          <p:cNvPr id="4" name="Slide Number Placeholder 3"/>
          <p:cNvSpPr>
            <a:spLocks noGrp="1"/>
          </p:cNvSpPr>
          <p:nvPr>
            <p:ph type="sldNum" sz="quarter" idx="10"/>
          </p:nvPr>
        </p:nvSpPr>
        <p:spPr/>
        <p:txBody>
          <a:bodyPr/>
          <a:lstStyle/>
          <a:p>
            <a:fld id="{A2E2057E-B15F-4D07-B507-C0E66DDEB19D}" type="slidenum">
              <a:rPr lang="en-US" smtClean="0"/>
              <a:t>11</a:t>
            </a:fld>
            <a:endParaRPr lang="en-US"/>
          </a:p>
        </p:txBody>
      </p:sp>
    </p:spTree>
    <p:extLst>
      <p:ext uri="{BB962C8B-B14F-4D97-AF65-F5344CB8AC3E}">
        <p14:creationId xmlns:p14="http://schemas.microsoft.com/office/powerpoint/2010/main" val="48235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12</a:t>
            </a:fld>
            <a:endParaRPr lang="en-US"/>
          </a:p>
        </p:txBody>
      </p:sp>
    </p:spTree>
    <p:extLst>
      <p:ext uri="{BB962C8B-B14F-4D97-AF65-F5344CB8AC3E}">
        <p14:creationId xmlns:p14="http://schemas.microsoft.com/office/powerpoint/2010/main" val="163111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ANFIS can be used to construct an input–output mapping based on human knowledge as fuzzy if-then rules as well as predetermined input–output data pairs for neural network training.</a:t>
            </a:r>
          </a:p>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13</a:t>
            </a:fld>
            <a:endParaRPr lang="en-US"/>
          </a:p>
        </p:txBody>
      </p:sp>
    </p:spTree>
    <p:extLst>
      <p:ext uri="{BB962C8B-B14F-4D97-AF65-F5344CB8AC3E}">
        <p14:creationId xmlns:p14="http://schemas.microsoft.com/office/powerpoint/2010/main" val="301842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the Fuzzy model, the percentage error </a:t>
            </a:r>
            <a:r>
              <a:rPr lang="en-US" dirty="0" err="1" smtClean="0"/>
              <a:t>Ei</a:t>
            </a:r>
            <a:r>
              <a:rPr lang="en-US" dirty="0" smtClean="0"/>
              <a:t> and average percentage error </a:t>
            </a:r>
            <a:r>
              <a:rPr lang="en-US" dirty="0" err="1" smtClean="0"/>
              <a:t>Eav</a:t>
            </a:r>
            <a:r>
              <a:rPr lang="en-US" dirty="0" smtClean="0"/>
              <a:t> defined in </a:t>
            </a:r>
            <a:r>
              <a:rPr lang="en-US" dirty="0" err="1" smtClean="0"/>
              <a:t>Eqs</a:t>
            </a:r>
            <a:r>
              <a:rPr lang="en-US" dirty="0" smtClean="0"/>
              <a:t>. (2) and (3), respectively, were used.</a:t>
            </a:r>
          </a:p>
          <a:p>
            <a:r>
              <a:rPr lang="en-US" dirty="0" smtClean="0"/>
              <a:t>Table 3 Comparison of measured and predicted CS (mm/min), Ra (µm), and HAZ (µm) for the testing data set</a:t>
            </a:r>
          </a:p>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14</a:t>
            </a:fld>
            <a:endParaRPr lang="en-US"/>
          </a:p>
        </p:txBody>
      </p:sp>
    </p:spTree>
    <p:extLst>
      <p:ext uri="{BB962C8B-B14F-4D97-AF65-F5344CB8AC3E}">
        <p14:creationId xmlns:p14="http://schemas.microsoft.com/office/powerpoint/2010/main" val="65941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 7 Measured versus predicted CS, Ra, and HAZ</a:t>
            </a:r>
          </a:p>
          <a:p>
            <a:r>
              <a:rPr lang="en-US" dirty="0" smtClean="0"/>
              <a:t>The low error level signifies that the CS, Ra, and HAZ results predicted by ANFIS are very close to the actual experimental results. The error values mean that the proposed model can predict CS, Ra, and HAZ satisfactorily.</a:t>
            </a:r>
          </a:p>
          <a:p>
            <a:endParaRPr lang="en-US" dirty="0" smtClean="0"/>
          </a:p>
        </p:txBody>
      </p:sp>
      <p:sp>
        <p:nvSpPr>
          <p:cNvPr id="4" name="Slide Number Placeholder 3"/>
          <p:cNvSpPr>
            <a:spLocks noGrp="1"/>
          </p:cNvSpPr>
          <p:nvPr>
            <p:ph type="sldNum" sz="quarter" idx="10"/>
          </p:nvPr>
        </p:nvSpPr>
        <p:spPr/>
        <p:txBody>
          <a:bodyPr/>
          <a:lstStyle/>
          <a:p>
            <a:fld id="{A2E2057E-B15F-4D07-B507-C0E66DDEB19D}" type="slidenum">
              <a:rPr lang="en-US" smtClean="0"/>
              <a:t>15</a:t>
            </a:fld>
            <a:endParaRPr lang="en-US"/>
          </a:p>
        </p:txBody>
      </p:sp>
    </p:spTree>
    <p:extLst>
      <p:ext uri="{BB962C8B-B14F-4D97-AF65-F5344CB8AC3E}">
        <p14:creationId xmlns:p14="http://schemas.microsoft.com/office/powerpoint/2010/main" val="251727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A1A0C1-7E3A-4C6C-B6ED-3E988C81DEEA}" type="datetime1">
              <a:rPr lang="en-US" smtClean="0"/>
              <a:t>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9DEA3-98D4-43E9-B0A7-6F47A79D79FD}" type="datetime1">
              <a:rPr lang="en-US" smtClean="0"/>
              <a:t>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D52144-E097-407F-B51C-6D228D7F1B15}" type="datetime1">
              <a:rPr lang="en-US" smtClean="0"/>
              <a:t>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EDABB-F87B-4A3B-98CF-A7681A3A4855}" type="datetime1">
              <a:rPr lang="en-US" smtClean="0"/>
              <a:t>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9C958-90A5-4A8F-B8A2-9D564409025F}" type="datetime1">
              <a:rPr lang="en-US" smtClean="0"/>
              <a:t>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75F35F3-9473-4D67-8D1A-F7B861056051}" type="datetime1">
              <a:rPr lang="en-US" smtClean="0"/>
              <a:t>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6FA280-28BA-4298-B4C4-3E67B0025271}" type="datetime1">
              <a:rPr lang="en-US" smtClean="0"/>
              <a:t>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7FFC65-DC3E-4380-95E8-853F46947872}" type="datetime1">
              <a:rPr lang="en-US" smtClean="0"/>
              <a:t>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F99065-619C-4646-89C3-1E276AFFA6FA}" type="datetime1">
              <a:rPr lang="en-US" smtClean="0"/>
              <a:t>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8076B-6556-4CD1-83C2-DA4D5B944DD0}" type="datetime1">
              <a:rPr lang="en-US" smtClean="0"/>
              <a:t>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30160-B3BD-4D94-96AB-77ED0FE86EB9}" type="datetime1">
              <a:rPr lang="en-US" smtClean="0"/>
              <a:t>2/15/2015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43167A-9136-4B93-928A-B8922DD15E57}" type="datetime1">
              <a:rPr lang="en-US" smtClean="0"/>
              <a:t>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E9E95-AE3B-480C-BA42-5A4143082AF2}" type="datetime1">
              <a:rPr lang="en-US" smtClean="0"/>
              <a:t>2/15/2015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FD1FA9-0CC5-4678-B018-E1FEA4CF3744}" type="datetime1">
              <a:rPr lang="en-US" smtClean="0"/>
              <a:t>2/15/2015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2040D-DCAA-4BA4-8F4B-008B9FBDB531}" type="datetime1">
              <a:rPr lang="en-US" smtClean="0"/>
              <a:t>2/15/2015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7A17E-B7E3-4052-9951-67EE505C7190}" type="datetime1">
              <a:rPr lang="en-US" smtClean="0"/>
              <a:t>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81072-F134-4B35-9613-D163468D339E}" type="datetime1">
              <a:rPr lang="en-US" smtClean="0"/>
              <a:t>2/15/2015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B26388-6C56-4D24-BFF7-28586F4612AD}" type="datetime1">
              <a:rPr lang="en-US" smtClean="0"/>
              <a:t>2/15/2015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66262"/>
            <a:ext cx="12192000" cy="2864504"/>
          </a:xfrm>
          <a:solidFill>
            <a:schemeClr val="bg1"/>
          </a:solidFill>
        </p:spPr>
        <p:txBody>
          <a:bodyPr>
            <a:normAutofit/>
          </a:bodyPr>
          <a:lstStyle/>
          <a:p>
            <a:pPr>
              <a:lnSpc>
                <a:spcPct val="150000"/>
              </a:lnSpc>
            </a:pPr>
            <a:r>
              <a:rPr lang="en-US" sz="4000" dirty="0">
                <a:effectLst>
                  <a:outerShdw blurRad="38100" dist="38100" dir="2700000" algn="tl">
                    <a:srgbClr val="000000">
                      <a:alpha val="43137"/>
                    </a:srgbClr>
                  </a:outerShdw>
                </a:effectLst>
              </a:rPr>
              <a:t>Improve wire EDM performance at different machining parameters – ANFIS modeling</a:t>
            </a:r>
          </a:p>
        </p:txBody>
      </p:sp>
      <p:sp>
        <p:nvSpPr>
          <p:cNvPr id="3" name="Subtitle 2"/>
          <p:cNvSpPr>
            <a:spLocks noGrp="1"/>
          </p:cNvSpPr>
          <p:nvPr>
            <p:ph type="subTitle" idx="1"/>
          </p:nvPr>
        </p:nvSpPr>
        <p:spPr>
          <a:xfrm>
            <a:off x="1" y="5323950"/>
            <a:ext cx="12192000" cy="525298"/>
          </a:xfrm>
          <a:solidFill>
            <a:schemeClr val="tx2">
              <a:lumMod val="25000"/>
            </a:schemeClr>
          </a:solidFill>
        </p:spPr>
        <p:txBody>
          <a:bodyPr>
            <a:normAutofit/>
          </a:bodyPr>
          <a:lstStyle/>
          <a:p>
            <a:pPr>
              <a:lnSpc>
                <a:spcPct val="100000"/>
              </a:lnSpc>
            </a:pPr>
            <a:r>
              <a:rPr lang="en-US" dirty="0" smtClean="0">
                <a:latin typeface="Times New Roman" panose="02020603050405020304" pitchFamily="18" charset="0"/>
                <a:cs typeface="Times New Roman" panose="02020603050405020304" pitchFamily="18" charset="0"/>
              </a:rPr>
              <a:t>PHD student in </a:t>
            </a:r>
            <a:r>
              <a:rPr lang="en-US" dirty="0">
                <a:latin typeface="Times New Roman" panose="02020603050405020304" pitchFamily="18" charset="0"/>
                <a:cs typeface="Times New Roman" panose="02020603050405020304" pitchFamily="18" charset="0"/>
              </a:rPr>
              <a:t>Mechanical Engineering </a:t>
            </a:r>
            <a:r>
              <a:rPr lang="en-US" dirty="0" smtClean="0">
                <a:latin typeface="Times New Roman" panose="02020603050405020304" pitchFamily="18" charset="0"/>
                <a:cs typeface="Times New Roman" panose="02020603050405020304" pitchFamily="18" charset="0"/>
              </a:rPr>
              <a:t>Department, University </a:t>
            </a:r>
            <a:r>
              <a:rPr lang="en-US" dirty="0">
                <a:latin typeface="Times New Roman" panose="02020603050405020304" pitchFamily="18" charset="0"/>
                <a:cs typeface="Times New Roman" panose="02020603050405020304" pitchFamily="18" charset="0"/>
              </a:rPr>
              <a:t>of Malaya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Malaysia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588" y="165633"/>
            <a:ext cx="3200400" cy="930349"/>
          </a:xfrm>
          <a:prstGeom prst="rect">
            <a:avLst/>
          </a:prstGeom>
        </p:spPr>
      </p:pic>
      <p:pic>
        <p:nvPicPr>
          <p:cNvPr id="8" name="Picture 7"/>
          <p:cNvPicPr>
            <a:picLocks noChangeAspect="1"/>
          </p:cNvPicPr>
          <p:nvPr/>
        </p:nvPicPr>
        <p:blipFill rotWithShape="1">
          <a:blip r:embed="rId4"/>
          <a:srcRect t="4153" b="4492"/>
          <a:stretch/>
        </p:blipFill>
        <p:spPr>
          <a:xfrm>
            <a:off x="224118" y="165633"/>
            <a:ext cx="3200677" cy="957944"/>
          </a:xfrm>
          <a:prstGeom prst="rect">
            <a:avLst/>
          </a:prstGeom>
        </p:spPr>
      </p:pic>
      <p:sp>
        <p:nvSpPr>
          <p:cNvPr id="9" name="Rectangle 8"/>
          <p:cNvSpPr/>
          <p:nvPr/>
        </p:nvSpPr>
        <p:spPr>
          <a:xfrm>
            <a:off x="0" y="4528361"/>
            <a:ext cx="12192000" cy="584775"/>
          </a:xfrm>
          <a:prstGeom prst="rect">
            <a:avLst/>
          </a:prstGeom>
          <a:solidFill>
            <a:srgbClr val="FFFF00"/>
          </a:solidFill>
        </p:spPr>
        <p:txBody>
          <a:bodyPr wrap="square">
            <a:spAutoFit/>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Ibrahem</a:t>
            </a:r>
            <a:r>
              <a:rPr lang="en-US" sz="3200" b="1" dirty="0">
                <a:solidFill>
                  <a:schemeClr val="bg1"/>
                </a:solidFill>
                <a:latin typeface="Times New Roman" panose="02020603050405020304" pitchFamily="18" charset="0"/>
                <a:cs typeface="Times New Roman" panose="02020603050405020304" pitchFamily="18" charset="0"/>
              </a:rPr>
              <a:t> Maher</a:t>
            </a:r>
          </a:p>
        </p:txBody>
      </p:sp>
      <p:sp>
        <p:nvSpPr>
          <p:cNvPr id="4" name="Slide Number Placeholder 3"/>
          <p:cNvSpPr>
            <a:spLocks noGrp="1"/>
          </p:cNvSpPr>
          <p:nvPr>
            <p:ph type="sldNum" sz="quarter" idx="12"/>
          </p:nvPr>
        </p:nvSpPr>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928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28052201"/>
              </p:ext>
            </p:extLst>
          </p:nvPr>
        </p:nvGraphicFramePr>
        <p:xfrm>
          <a:off x="960120" y="1264919"/>
          <a:ext cx="10256520" cy="5275821"/>
        </p:xfrm>
        <a:graphic>
          <a:graphicData uri="http://schemas.openxmlformats.org/drawingml/2006/table">
            <a:tbl>
              <a:tblPr firstRow="1" firstCol="1" bandRow="1">
                <a:tableStyleId>{69012ECD-51FC-41F1-AA8D-1B2483CD663E}</a:tableStyleId>
              </a:tblPr>
              <a:tblGrid>
                <a:gridCol w="540820"/>
                <a:gridCol w="1409500"/>
                <a:gridCol w="1409500"/>
                <a:gridCol w="1723169"/>
                <a:gridCol w="1723169"/>
                <a:gridCol w="1725181"/>
                <a:gridCol w="1725181"/>
              </a:tblGrid>
              <a:tr h="265938">
                <a:tc rowSpan="2">
                  <a:txBody>
                    <a:bodyPr/>
                    <a:lstStyle/>
                    <a:p>
                      <a:pPr algn="ctr">
                        <a:lnSpc>
                          <a:spcPct val="107000"/>
                        </a:lnSpc>
                        <a:spcAft>
                          <a:spcPts val="0"/>
                        </a:spcAft>
                      </a:pPr>
                      <a:r>
                        <a:rPr lang="en-US" sz="16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noFill/>
                  </a:tcPr>
                </a:tc>
                <a:tc grid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Machining parameters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Performance characteristics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r>
              <a:tr h="193422">
                <a:tc vMerge="1">
                  <a:txBody>
                    <a:bodyPr/>
                    <a:lstStyle/>
                    <a:p>
                      <a:pPr algn="ctr">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IP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Ton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WT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2">
                        <a:lumMod val="50000"/>
                      </a:schemeClr>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CS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tx2">
                        <a:lumMod val="50000"/>
                      </a:schemeClr>
                    </a:solidFil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RA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HAZ</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r h="170602">
                <a:tc>
                  <a:txBody>
                    <a:bodyPr/>
                    <a:lstStyle/>
                    <a:p>
                      <a:pPr algn="ctr">
                        <a:lnSpc>
                          <a:spcPct val="107000"/>
                        </a:lnSpc>
                        <a:spcAft>
                          <a:spcPts val="0"/>
                        </a:spcAft>
                      </a:pP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9">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0.15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0.59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2.46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10.23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2</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0.58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9.36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55547">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3</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0.63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2.36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9.89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0813">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4</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row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0.67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2.59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16.72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5</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0.69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2.51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16.79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6</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0.69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2.43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17.55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7</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row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0.84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2.85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19.44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672">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8</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0.83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2.79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19.22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9</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0.85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2.72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19.44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0922">
                <a:tc>
                  <a:txBody>
                    <a:bodyPr/>
                    <a:lstStyle/>
                    <a:p>
                      <a:pPr algn="ctr">
                        <a:lnSpc>
                          <a:spcPct val="107000"/>
                        </a:lnSpc>
                        <a:spcAft>
                          <a:spcPts val="0"/>
                        </a:spcAft>
                      </a:pP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10</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rowSpan="9">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0.15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0.82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2.52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13.35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11</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0.79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2.48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12.66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12</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0.79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2.45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12.69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2767">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13</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row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0.93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2.66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18.73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14</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0.96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2.59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19.16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3127">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15</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0.98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2.54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19.10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16</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rowSpan="3">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0.25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2.90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20.84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89956">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17</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350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1.12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2.85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21.63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65938">
                <a:tc>
                  <a:txBody>
                    <a:bodyPr/>
                    <a:lstStyle/>
                    <a:p>
                      <a:pPr algn="ctr"/>
                      <a:r>
                        <a:rPr lang="en-US" sz="1600" b="0" kern="1200" dirty="0" smtClean="0">
                          <a:solidFill>
                            <a:schemeClr val="tx1"/>
                          </a:solidFill>
                          <a:effectLst/>
                          <a:latin typeface="Times New Roman" panose="02020603050405020304" pitchFamily="18" charset="0"/>
                          <a:ea typeface="+mn-ea"/>
                          <a:cs typeface="Times New Roman" panose="02020603050405020304" pitchFamily="18" charset="0"/>
                        </a:rPr>
                        <a:t>18</a:t>
                      </a:r>
                      <a:endParaRPr lang="en-US"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400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1.13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lgn="ctr">
                        <a:lnSpc>
                          <a:spcPct val="107000"/>
                        </a:lnSpc>
                        <a:spcAft>
                          <a:spcPts val="0"/>
                        </a:spcAft>
                      </a:pPr>
                      <a:r>
                        <a:rPr lang="en-US" sz="1600">
                          <a:effectLst/>
                          <a:latin typeface="Times New Roman" panose="02020603050405020304" pitchFamily="18" charset="0"/>
                          <a:cs typeface="Times New Roman" panose="02020603050405020304" pitchFamily="18" charset="0"/>
                        </a:rPr>
                        <a:t>2.76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dirty="0">
                          <a:effectLst/>
                          <a:latin typeface="Times New Roman" panose="02020603050405020304" pitchFamily="18" charset="0"/>
                          <a:cs typeface="Times New Roman" panose="02020603050405020304" pitchFamily="18" charset="0"/>
                        </a:rPr>
                        <a:t>21.76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Title 1"/>
          <p:cNvSpPr>
            <a:spLocks noGrp="1"/>
          </p:cNvSpPr>
          <p:nvPr>
            <p:ph type="title"/>
          </p:nvPr>
        </p:nvSpPr>
        <p:spPr>
          <a:xfrm>
            <a:off x="381000" y="259081"/>
            <a:ext cx="5715000" cy="533400"/>
          </a:xfrm>
        </p:spPr>
        <p:txBody>
          <a:bodyPr>
            <a:normAutofit fontScale="90000"/>
          </a:bodyPr>
          <a:lstStyle/>
          <a:p>
            <a:pPr algn="l"/>
            <a:r>
              <a:rPr lang="en-US" sz="3200" dirty="0">
                <a:effectLst/>
              </a:rPr>
              <a:t>EXPERIMENTAL </a:t>
            </a:r>
            <a:r>
              <a:rPr lang="en-US" sz="3200" dirty="0" smtClean="0">
                <a:effectLst/>
              </a:rPr>
              <a:t>Results</a:t>
            </a:r>
            <a:endParaRPr lang="en-US" sz="3200" dirty="0">
              <a:effectLst/>
            </a:endParaRPr>
          </a:p>
        </p:txBody>
      </p:sp>
      <p:sp>
        <p:nvSpPr>
          <p:cNvPr id="11" name="Rectangle 1"/>
          <p:cNvSpPr>
            <a:spLocks noChangeArrowheads="1"/>
          </p:cNvSpPr>
          <p:nvPr/>
        </p:nvSpPr>
        <p:spPr bwMode="auto">
          <a:xfrm>
            <a:off x="242036" y="715984"/>
            <a:ext cx="114013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4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Measured CS (mm/min), Ra (µm), and HAZ (µm) at different machining conditions</a:t>
            </a:r>
          </a:p>
        </p:txBody>
      </p:sp>
      <p:sp>
        <p:nvSpPr>
          <p:cNvPr id="2" name="Slide Number Placeholder 1"/>
          <p:cNvSpPr>
            <a:spLocks noGrp="1"/>
          </p:cNvSpPr>
          <p:nvPr>
            <p:ph type="sldNum" sz="quarter" idx="12"/>
          </p:nvPr>
        </p:nvSpPr>
        <p:spPr>
          <a:xfrm>
            <a:off x="11245531" y="588327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10</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044440" cy="533400"/>
          </a:xfrm>
        </p:spPr>
        <p:txBody>
          <a:bodyPr>
            <a:normAutofit/>
          </a:bodyPr>
          <a:lstStyle/>
          <a:p>
            <a:pPr algn="l"/>
            <a:r>
              <a:rPr lang="en-US" sz="3200" dirty="0">
                <a:effectLst/>
              </a:rPr>
              <a:t>ANFIS MODELING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086" y="1097282"/>
            <a:ext cx="7931348" cy="5273036"/>
          </a:xfrm>
          <a:prstGeom prst="rect">
            <a:avLst/>
          </a:prstGeom>
        </p:spPr>
      </p:pic>
      <p:sp>
        <p:nvSpPr>
          <p:cNvPr id="2" name="Slide Number Placeholder 1"/>
          <p:cNvSpPr>
            <a:spLocks noGrp="1"/>
          </p:cNvSpPr>
          <p:nvPr>
            <p:ph type="sldNum" sz="quarter" idx="12"/>
          </p:nvPr>
        </p:nvSpPr>
        <p:spPr>
          <a:xfrm>
            <a:off x="10773091" y="588327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11</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46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6" presetClass="emph" presetSubtype="0" fill="hold" nodeType="with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044440" cy="533400"/>
          </a:xfrm>
        </p:spPr>
        <p:txBody>
          <a:bodyPr>
            <a:normAutofit/>
          </a:bodyPr>
          <a:lstStyle/>
          <a:p>
            <a:pPr algn="l"/>
            <a:r>
              <a:rPr lang="en-US" sz="3200" dirty="0">
                <a:effectLst/>
              </a:rPr>
              <a:t>ANFIS MODELING </a:t>
            </a:r>
          </a:p>
        </p:txBody>
      </p:sp>
      <p:sp>
        <p:nvSpPr>
          <p:cNvPr id="11" name="Rectangle 1"/>
          <p:cNvSpPr>
            <a:spLocks noChangeArrowheads="1"/>
          </p:cNvSpPr>
          <p:nvPr/>
        </p:nvSpPr>
        <p:spPr bwMode="auto">
          <a:xfrm>
            <a:off x="8182076" y="259081"/>
            <a:ext cx="3918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Membership functions</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207" y="984519"/>
            <a:ext cx="3984860" cy="1828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758" y="2945287"/>
            <a:ext cx="3981449" cy="1828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207" y="4881991"/>
            <a:ext cx="4013733" cy="1828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7096" y="992123"/>
            <a:ext cx="3883843" cy="18288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6616" y="2937651"/>
            <a:ext cx="3912124" cy="18288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7682" y="4877687"/>
            <a:ext cx="3996267" cy="1828800"/>
          </a:xfrm>
          <a:prstGeom prst="rect">
            <a:avLst/>
          </a:prstGeom>
        </p:spPr>
      </p:pic>
      <p:sp>
        <p:nvSpPr>
          <p:cNvPr id="12" name="Rectangle 1"/>
          <p:cNvSpPr>
            <a:spLocks noChangeArrowheads="1"/>
          </p:cNvSpPr>
          <p:nvPr/>
        </p:nvSpPr>
        <p:spPr bwMode="auto">
          <a:xfrm>
            <a:off x="0" y="2544744"/>
            <a:ext cx="2136616" cy="21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lnSpc>
                <a:spcPct val="200000"/>
              </a:lnSpc>
              <a:spcBef>
                <a:spcPct val="0"/>
              </a:spcBef>
              <a:spcAft>
                <a:spcPct val="0"/>
              </a:spcAft>
            </a:pPr>
            <a:r>
              <a:rPr lang="en-US" altLang="en-US" sz="2400" b="1" dirty="0" smtClean="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Initial </a:t>
            </a:r>
          </a:p>
          <a:p>
            <a:pPr lvl="0" algn="ctr" defTabSz="914400" eaLnBrk="0" fontAlgn="base" hangingPunct="0">
              <a:lnSpc>
                <a:spcPct val="200000"/>
              </a:lnSpc>
              <a:spcBef>
                <a:spcPct val="0"/>
              </a:spcBef>
              <a:spcAft>
                <a:spcPct val="0"/>
              </a:spcAft>
            </a:pPr>
            <a:r>
              <a:rPr lang="en-US" altLang="en-US" sz="2400" b="1" dirty="0" smtClean="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Membership</a:t>
            </a:r>
          </a:p>
          <a:p>
            <a:pPr lvl="0" algn="ctr" defTabSz="914400" eaLnBrk="0" fontAlgn="base" hangingPunct="0">
              <a:lnSpc>
                <a:spcPct val="200000"/>
              </a:lnSpc>
              <a:spcBef>
                <a:spcPct val="0"/>
              </a:spcBef>
              <a:spcAft>
                <a:spcPct val="0"/>
              </a:spcAft>
            </a:pPr>
            <a:r>
              <a:rPr lang="en-US" altLang="en-US" sz="2400" b="1" dirty="0" smtClean="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Functions</a:t>
            </a:r>
            <a:endParaRPr lang="en-US" altLang="en-US" sz="2400" b="1" dirty="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10040144" y="2514392"/>
            <a:ext cx="21366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lnSpc>
                <a:spcPct val="200000"/>
              </a:lnSpc>
              <a:spcBef>
                <a:spcPct val="0"/>
              </a:spcBef>
              <a:spcAft>
                <a:spcPct val="0"/>
              </a:spcAft>
            </a:pPr>
            <a:r>
              <a:rPr lang="en-US" altLang="en-US" sz="2400" b="1" dirty="0" smtClean="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Final</a:t>
            </a:r>
          </a:p>
          <a:p>
            <a:pPr lvl="0" algn="ctr" defTabSz="914400" eaLnBrk="0" fontAlgn="base" hangingPunct="0">
              <a:lnSpc>
                <a:spcPct val="200000"/>
              </a:lnSpc>
              <a:spcBef>
                <a:spcPct val="0"/>
              </a:spcBef>
              <a:spcAft>
                <a:spcPct val="0"/>
              </a:spcAft>
            </a:pPr>
            <a:r>
              <a:rPr lang="en-US" altLang="en-US" sz="2400" b="1" dirty="0" smtClean="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Membership</a:t>
            </a:r>
          </a:p>
          <a:p>
            <a:pPr lvl="0" algn="ctr" defTabSz="914400" eaLnBrk="0" fontAlgn="base" hangingPunct="0">
              <a:lnSpc>
                <a:spcPct val="200000"/>
              </a:lnSpc>
              <a:spcBef>
                <a:spcPct val="0"/>
              </a:spcBef>
              <a:spcAft>
                <a:spcPct val="0"/>
              </a:spcAft>
            </a:pPr>
            <a:r>
              <a:rPr lang="en-US" altLang="en-US" sz="2400" b="1" dirty="0" smtClean="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Functions</a:t>
            </a:r>
            <a:endParaRPr lang="en-US" altLang="en-US" sz="2400" b="1" dirty="0">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11077891" y="588327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12</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8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90845" y="1097280"/>
            <a:ext cx="8505296" cy="5399156"/>
            <a:chOff x="3604205" y="1097280"/>
            <a:chExt cx="8505296" cy="539915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205" y="1097280"/>
              <a:ext cx="8505296" cy="5399156"/>
            </a:xfrm>
            <a:prstGeom prst="rect">
              <a:avLst/>
            </a:prstGeom>
          </p:spPr>
        </p:pic>
        <p:sp>
          <p:nvSpPr>
            <p:cNvPr id="4" name="TextBox 3"/>
            <p:cNvSpPr txBox="1"/>
            <p:nvPr/>
          </p:nvSpPr>
          <p:spPr>
            <a:xfrm>
              <a:off x="3710885" y="1168420"/>
              <a:ext cx="441960" cy="369332"/>
            </a:xfrm>
            <a:prstGeom prst="rect">
              <a:avLst/>
            </a:prstGeom>
            <a:noFill/>
          </p:spPr>
          <p:txBody>
            <a:bodyPr wrap="square" rtlCol="0">
              <a:spAutoFit/>
            </a:bodyPr>
            <a:lstStyle/>
            <a:p>
              <a:r>
                <a:rPr lang="en-US" dirty="0" smtClean="0">
                  <a:solidFill>
                    <a:schemeClr val="bg1"/>
                  </a:solidFill>
                </a:rPr>
                <a:t>IF</a:t>
              </a:r>
              <a:endParaRPr lang="en-US" dirty="0">
                <a:solidFill>
                  <a:schemeClr val="bg1"/>
                </a:solidFill>
              </a:endParaRPr>
            </a:p>
          </p:txBody>
        </p:sp>
        <p:sp>
          <p:nvSpPr>
            <p:cNvPr id="7" name="TextBox 6"/>
            <p:cNvSpPr txBox="1"/>
            <p:nvPr/>
          </p:nvSpPr>
          <p:spPr>
            <a:xfrm>
              <a:off x="5334000" y="1183660"/>
              <a:ext cx="822959" cy="369332"/>
            </a:xfrm>
            <a:prstGeom prst="rect">
              <a:avLst/>
            </a:prstGeom>
            <a:noFill/>
          </p:spPr>
          <p:txBody>
            <a:bodyPr wrap="square" rtlCol="0">
              <a:spAutoFit/>
            </a:bodyPr>
            <a:lstStyle/>
            <a:p>
              <a:pPr algn="ctr"/>
              <a:r>
                <a:rPr lang="en-US" dirty="0" smtClean="0">
                  <a:solidFill>
                    <a:schemeClr val="bg1"/>
                  </a:solidFill>
                </a:rPr>
                <a:t>AND</a:t>
              </a:r>
              <a:endParaRPr lang="en-US" dirty="0">
                <a:solidFill>
                  <a:schemeClr val="bg1"/>
                </a:solidFill>
              </a:endParaRPr>
            </a:p>
          </p:txBody>
        </p:sp>
        <p:sp>
          <p:nvSpPr>
            <p:cNvPr id="8" name="TextBox 7"/>
            <p:cNvSpPr txBox="1"/>
            <p:nvPr/>
          </p:nvSpPr>
          <p:spPr>
            <a:xfrm>
              <a:off x="7559040" y="1183660"/>
              <a:ext cx="822959" cy="369332"/>
            </a:xfrm>
            <a:prstGeom prst="rect">
              <a:avLst/>
            </a:prstGeom>
            <a:noFill/>
          </p:spPr>
          <p:txBody>
            <a:bodyPr wrap="square" rtlCol="0">
              <a:spAutoFit/>
            </a:bodyPr>
            <a:lstStyle/>
            <a:p>
              <a:pPr algn="ctr"/>
              <a:r>
                <a:rPr lang="en-US" dirty="0" smtClean="0">
                  <a:solidFill>
                    <a:schemeClr val="bg1"/>
                  </a:solidFill>
                </a:rPr>
                <a:t>AND</a:t>
              </a:r>
              <a:endParaRPr lang="en-US" dirty="0">
                <a:solidFill>
                  <a:schemeClr val="bg1"/>
                </a:solidFill>
              </a:endParaRPr>
            </a:p>
          </p:txBody>
        </p:sp>
        <p:sp>
          <p:nvSpPr>
            <p:cNvPr id="9" name="TextBox 8"/>
            <p:cNvSpPr txBox="1"/>
            <p:nvPr/>
          </p:nvSpPr>
          <p:spPr>
            <a:xfrm>
              <a:off x="9784080" y="1168420"/>
              <a:ext cx="822959" cy="369332"/>
            </a:xfrm>
            <a:prstGeom prst="rect">
              <a:avLst/>
            </a:prstGeom>
            <a:noFill/>
          </p:spPr>
          <p:txBody>
            <a:bodyPr wrap="square" rtlCol="0">
              <a:spAutoFit/>
            </a:bodyPr>
            <a:lstStyle/>
            <a:p>
              <a:pPr algn="ctr"/>
              <a:r>
                <a:rPr lang="en-US" dirty="0" smtClean="0">
                  <a:solidFill>
                    <a:schemeClr val="bg1"/>
                  </a:solidFill>
                </a:rPr>
                <a:t>THEN</a:t>
              </a:r>
              <a:endParaRPr lang="en-US" dirty="0">
                <a:solidFill>
                  <a:schemeClr val="bg1"/>
                </a:solidFill>
              </a:endParaRPr>
            </a:p>
          </p:txBody>
        </p:sp>
      </p:grpSp>
      <p:sp>
        <p:nvSpPr>
          <p:cNvPr id="10" name="Title 1"/>
          <p:cNvSpPr>
            <a:spLocks noGrp="1"/>
          </p:cNvSpPr>
          <p:nvPr>
            <p:ph type="title"/>
          </p:nvPr>
        </p:nvSpPr>
        <p:spPr>
          <a:xfrm>
            <a:off x="381000" y="259081"/>
            <a:ext cx="5044440" cy="533400"/>
          </a:xfrm>
        </p:spPr>
        <p:txBody>
          <a:bodyPr>
            <a:normAutofit/>
          </a:bodyPr>
          <a:lstStyle/>
          <a:p>
            <a:pPr algn="l"/>
            <a:r>
              <a:rPr lang="en-US" sz="3200" dirty="0">
                <a:effectLst/>
              </a:rPr>
              <a:t>ANFIS MODELING </a:t>
            </a:r>
          </a:p>
        </p:txBody>
      </p:sp>
      <p:sp>
        <p:nvSpPr>
          <p:cNvPr id="11" name="Rectangle 1"/>
          <p:cNvSpPr>
            <a:spLocks noChangeArrowheads="1"/>
          </p:cNvSpPr>
          <p:nvPr/>
        </p:nvSpPr>
        <p:spPr bwMode="auto">
          <a:xfrm>
            <a:off x="8182076" y="259081"/>
            <a:ext cx="3918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Rules</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0" y="2417356"/>
            <a:ext cx="3246120" cy="2308324"/>
          </a:xfrm>
          <a:prstGeom prst="rect">
            <a:avLst/>
          </a:prstGeom>
        </p:spPr>
        <p:txBody>
          <a:bodyPr wrap="square">
            <a:spAutoFit/>
          </a:bodyPr>
          <a:lstStyle/>
          <a:p>
            <a:pPr algn="ctr">
              <a:lnSpc>
                <a:spcPct val="150000"/>
              </a:lnSpc>
            </a:pPr>
            <a:r>
              <a:rPr lang="en-US" sz="2400" dirty="0" smtClean="0">
                <a:latin typeface="Times New Roman" panose="02020603050405020304" pitchFamily="18" charset="0"/>
                <a:cs typeface="Times New Roman" panose="02020603050405020304" pitchFamily="18" charset="0"/>
              </a:rPr>
              <a:t>IF</a:t>
            </a:r>
          </a:p>
          <a:p>
            <a:pPr algn="ctr">
              <a:lnSpc>
                <a:spcPct val="150000"/>
              </a:lnSpc>
            </a:pPr>
            <a:r>
              <a:rPr lang="en-US" sz="2400" dirty="0" smtClean="0">
                <a:latin typeface="Times New Roman" panose="02020603050405020304" pitchFamily="18" charset="0"/>
                <a:cs typeface="Times New Roman" panose="02020603050405020304" pitchFamily="18" charset="0"/>
              </a:rPr>
              <a:t>principle </a:t>
            </a:r>
            <a:r>
              <a:rPr lang="en-US" sz="2400" dirty="0">
                <a:latin typeface="Times New Roman" panose="02020603050405020304" pitchFamily="18" charset="0"/>
                <a:cs typeface="Times New Roman" panose="02020603050405020304" pitchFamily="18" charset="0"/>
              </a:rPr>
              <a:t>(antecedent), </a:t>
            </a:r>
            <a:r>
              <a:rPr lang="en-US" sz="2400" dirty="0" smtClean="0">
                <a:latin typeface="Times New Roman" panose="02020603050405020304" pitchFamily="18" charset="0"/>
                <a:cs typeface="Times New Roman" panose="02020603050405020304" pitchFamily="18" charset="0"/>
              </a:rPr>
              <a:t>THEN</a:t>
            </a:r>
          </a:p>
          <a:p>
            <a:pPr algn="ctr">
              <a:lnSpc>
                <a:spcPct val="150000"/>
              </a:lnSpc>
            </a:pPr>
            <a:r>
              <a:rPr lang="en-US" sz="2400" dirty="0" smtClean="0">
                <a:latin typeface="Times New Roman" panose="02020603050405020304" pitchFamily="18" charset="0"/>
                <a:cs typeface="Times New Roman" panose="02020603050405020304" pitchFamily="18" charset="0"/>
              </a:rPr>
              <a:t>conclusion </a:t>
            </a:r>
            <a:r>
              <a:rPr lang="en-US" sz="2400" dirty="0">
                <a:latin typeface="Times New Roman" panose="02020603050405020304" pitchFamily="18" charset="0"/>
                <a:cs typeface="Times New Roman" panose="02020603050405020304" pitchFamily="18" charset="0"/>
              </a:rPr>
              <a:t>(resulting)</a:t>
            </a:r>
          </a:p>
        </p:txBody>
      </p:sp>
      <p:sp>
        <p:nvSpPr>
          <p:cNvPr id="6" name="Slide Number Placeholder 5"/>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53754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044440" cy="533400"/>
          </a:xfrm>
        </p:spPr>
        <p:txBody>
          <a:bodyPr>
            <a:normAutofit/>
          </a:bodyPr>
          <a:lstStyle/>
          <a:p>
            <a:pPr algn="l"/>
            <a:r>
              <a:rPr lang="en-US" sz="3200" dirty="0">
                <a:effectLst/>
              </a:rPr>
              <a:t>ANFIS MODELING </a:t>
            </a:r>
          </a:p>
        </p:txBody>
      </p:sp>
      <p:sp>
        <p:nvSpPr>
          <p:cNvPr id="11" name="Rectangle 1"/>
          <p:cNvSpPr>
            <a:spLocks noChangeArrowheads="1"/>
          </p:cNvSpPr>
          <p:nvPr/>
        </p:nvSpPr>
        <p:spPr bwMode="auto">
          <a:xfrm>
            <a:off x="8182076" y="259081"/>
            <a:ext cx="3918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Verification</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38601458"/>
              </p:ext>
            </p:extLst>
          </p:nvPr>
        </p:nvGraphicFramePr>
        <p:xfrm>
          <a:off x="5135881" y="1021078"/>
          <a:ext cx="6964676" cy="4358642"/>
        </p:xfrm>
        <a:graphic>
          <a:graphicData uri="http://schemas.openxmlformats.org/drawingml/2006/table">
            <a:tbl>
              <a:tblPr firstRow="1" firstCol="1" bandRow="1">
                <a:tableStyleId>{35758FB7-9AC5-4552-8A53-C91805E547FA}</a:tableStyleId>
              </a:tblPr>
              <a:tblGrid>
                <a:gridCol w="578544"/>
                <a:gridCol w="578544"/>
                <a:gridCol w="626756"/>
                <a:gridCol w="626756"/>
                <a:gridCol w="565515"/>
                <a:gridCol w="626756"/>
                <a:gridCol w="626756"/>
                <a:gridCol w="530331"/>
                <a:gridCol w="530331"/>
                <a:gridCol w="572028"/>
                <a:gridCol w="572028"/>
                <a:gridCol w="530331"/>
              </a:tblGrid>
              <a:tr h="526579">
                <a:tc rowSpan="2" gridSpan="3">
                  <a:txBody>
                    <a:bodyPr/>
                    <a:lstStyle/>
                    <a:p>
                      <a:pPr algn="ctr">
                        <a:lnSpc>
                          <a:spcPct val="107000"/>
                        </a:lnSpc>
                        <a:spcAft>
                          <a:spcPts val="0"/>
                        </a:spcAft>
                        <a:tabLst>
                          <a:tab pos="270510" algn="l"/>
                        </a:tabLst>
                      </a:pPr>
                      <a:r>
                        <a:rPr lang="en-MY" sz="1800" kern="100" dirty="0">
                          <a:effectLst/>
                          <a:latin typeface="Times New Roman" panose="02020603050405020304" pitchFamily="18" charset="0"/>
                          <a:cs typeface="Times New Roman" panose="02020603050405020304" pitchFamily="18" charset="0"/>
                        </a:rPr>
                        <a:t>Machining parameters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hMerge="1">
                  <a:txBody>
                    <a:bodyPr/>
                    <a:lstStyle/>
                    <a:p>
                      <a:endParaRPr lang="en-US"/>
                    </a:p>
                  </a:txBody>
                  <a:tcPr/>
                </a:tc>
                <a:tc rowSpan="2" hMerge="1">
                  <a:txBody>
                    <a:bodyPr/>
                    <a:lstStyle/>
                    <a:p>
                      <a:endParaRPr lang="en-US"/>
                    </a:p>
                  </a:txBody>
                  <a:tcPr/>
                </a:tc>
                <a:tc gridSpan="6">
                  <a:txBody>
                    <a:bodyPr/>
                    <a:lstStyle/>
                    <a:p>
                      <a:pPr algn="ctr">
                        <a:lnSpc>
                          <a:spcPct val="107000"/>
                        </a:lnSpc>
                        <a:spcAft>
                          <a:spcPts val="0"/>
                        </a:spcAft>
                        <a:tabLst>
                          <a:tab pos="270510" algn="l"/>
                        </a:tabLst>
                      </a:pPr>
                      <a:r>
                        <a:rPr lang="en-MY" sz="1800" kern="100">
                          <a:effectLst/>
                          <a:latin typeface="Times New Roman" panose="02020603050405020304" pitchFamily="18" charset="0"/>
                          <a:cs typeface="Times New Roman" panose="02020603050405020304" pitchFamily="18" charset="0"/>
                        </a:rPr>
                        <a:t>Performance characteristics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a:lnSpc>
                          <a:spcPct val="107000"/>
                        </a:lnSpc>
                        <a:spcAft>
                          <a:spcPts val="0"/>
                        </a:spcAft>
                        <a:tabLst>
                          <a:tab pos="270510" algn="l"/>
                        </a:tabLst>
                      </a:pPr>
                      <a:r>
                        <a:rPr lang="en-MY" sz="1800" kern="100">
                          <a:effectLst/>
                          <a:latin typeface="Times New Roman" panose="02020603050405020304" pitchFamily="18" charset="0"/>
                          <a:cs typeface="Times New Roman" panose="02020603050405020304" pitchFamily="18" charset="0"/>
                        </a:rPr>
                        <a:t>Error percent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rowSpan="2" hMerge="1">
                  <a:txBody>
                    <a:bodyPr/>
                    <a:lstStyle/>
                    <a:p>
                      <a:endParaRPr lang="en-US"/>
                    </a:p>
                  </a:txBody>
                  <a:tcPr/>
                </a:tc>
                <a:tc rowSpan="2" hMerge="1">
                  <a:txBody>
                    <a:bodyPr/>
                    <a:lstStyle/>
                    <a:p>
                      <a:endParaRPr lang="en-US"/>
                    </a:p>
                  </a:txBody>
                  <a:tcPr/>
                </a:tc>
              </a:tr>
              <a:tr h="52657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Measured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gridSpan="3">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ANFIS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r>
              <a:tr h="421182">
                <a:tc>
                  <a:txBody>
                    <a:bodyPr/>
                    <a:lstStyle/>
                    <a:p>
                      <a:pPr algn="ctr">
                        <a:lnSpc>
                          <a:spcPct val="107000"/>
                        </a:lnSpc>
                        <a:spcAft>
                          <a:spcPts val="0"/>
                        </a:spcAft>
                      </a:pPr>
                      <a:r>
                        <a:rPr lang="en-MY" sz="1800" b="0" dirty="0">
                          <a:effectLst/>
                          <a:latin typeface="Times New Roman" panose="02020603050405020304" pitchFamily="18" charset="0"/>
                          <a:cs typeface="Times New Roman" panose="02020603050405020304" pitchFamily="18" charset="0"/>
                        </a:rPr>
                        <a:t>IP</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Ton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WT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CS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Ra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HAZ</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CS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Ra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HAZ</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CS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Ra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HAZ</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778392">
                <a:tc>
                  <a:txBody>
                    <a:bodyPr/>
                    <a:lstStyle/>
                    <a:p>
                      <a:pPr algn="ctr">
                        <a:lnSpc>
                          <a:spcPct val="107000"/>
                        </a:lnSpc>
                        <a:spcAft>
                          <a:spcPts val="0"/>
                        </a:spcAft>
                      </a:pPr>
                      <a:r>
                        <a:rPr lang="en-MY" sz="1800" b="0" dirty="0">
                          <a:effectLst/>
                          <a:latin typeface="Times New Roman" panose="02020603050405020304" pitchFamily="18" charset="0"/>
                          <a:cs typeface="Times New Roman" panose="02020603050405020304" pitchFamily="18" charset="0"/>
                        </a:rPr>
                        <a:t>A</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µs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m/min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µm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µm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m/min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µm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µm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3">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E</a:t>
                      </a:r>
                      <a:r>
                        <a:rPr lang="en-MY" sz="1800" baseline="-25000">
                          <a:effectLst/>
                          <a:latin typeface="Times New Roman" panose="02020603050405020304" pitchFamily="18" charset="0"/>
                          <a:cs typeface="Times New Roman" panose="02020603050405020304" pitchFamily="18" charset="0"/>
                        </a:rPr>
                        <a:t>i</a:t>
                      </a:r>
                      <a:r>
                        <a:rPr lang="en-MY" sz="1800">
                          <a:effectLst/>
                          <a:latin typeface="Times New Roman" panose="02020603050405020304" pitchFamily="18" charset="0"/>
                          <a:cs typeface="Times New Roman" panose="02020603050405020304" pitchFamily="18" charset="0"/>
                        </a:rPr>
                        <a:t> (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r>
              <a:tr h="421182">
                <a:tc rowSpan="4">
                  <a:txBody>
                    <a:bodyPr/>
                    <a:lstStyle/>
                    <a:p>
                      <a:pPr algn="ctr">
                        <a:lnSpc>
                          <a:spcPct val="107000"/>
                        </a:lnSpc>
                        <a:spcAft>
                          <a:spcPts val="0"/>
                        </a:spcAft>
                      </a:pPr>
                      <a:r>
                        <a:rPr lang="en-MY" sz="1800" b="0" dirty="0">
                          <a:effectLst/>
                          <a:latin typeface="Times New Roman" panose="02020603050405020304" pitchFamily="18" charset="0"/>
                          <a:cs typeface="Times New Roman" panose="02020603050405020304" pitchFamily="18" charset="0"/>
                        </a:rPr>
                        <a:t>16.5</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0.175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0.79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2.39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17.41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0.762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2.53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16.6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3.54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5.86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4.65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421182">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375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0.81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2.38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16.76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0.781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2.47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16.9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3.58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3.78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0.84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421182">
                <a:tc vMerge="1">
                  <a:txBody>
                    <a:bodyPr/>
                    <a:lstStyle/>
                    <a:p>
                      <a:endParaRPr lang="en-US"/>
                    </a:p>
                  </a:txBody>
                  <a:tcPr/>
                </a:tc>
                <a:tc rowSpan="2">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0.225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0.90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2.85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18.49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0.941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2.79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19.6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4.44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solidFill>
                  </a:tcP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2.11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6.00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2"/>
                    </a:solidFill>
                  </a:tcPr>
                </a:tc>
              </a:tr>
              <a:tr h="421182">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375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0.97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2.62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18.87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0.952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2.72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19.8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2.06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3.82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4.93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421182">
                <a:tc gridSpan="9">
                  <a:txBody>
                    <a:bodyPr/>
                    <a:lstStyle/>
                    <a:p>
                      <a:pPr algn="r">
                        <a:lnSpc>
                          <a:spcPct val="107000"/>
                        </a:lnSpc>
                        <a:spcAft>
                          <a:spcPts val="0"/>
                        </a:spcAft>
                      </a:pPr>
                      <a:r>
                        <a:rPr lang="en-MY" sz="1800" dirty="0" err="1">
                          <a:effectLst/>
                          <a:latin typeface="Times New Roman" panose="02020603050405020304" pitchFamily="18" charset="0"/>
                          <a:cs typeface="Times New Roman" panose="02020603050405020304" pitchFamily="18" charset="0"/>
                        </a:rPr>
                        <a:t>E</a:t>
                      </a:r>
                      <a:r>
                        <a:rPr lang="en-MY" sz="1800" baseline="-25000" dirty="0" err="1">
                          <a:effectLst/>
                          <a:latin typeface="Times New Roman" panose="02020603050405020304" pitchFamily="18" charset="0"/>
                          <a:cs typeface="Times New Roman" panose="02020603050405020304" pitchFamily="18" charset="0"/>
                        </a:rPr>
                        <a:t>av</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3.41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a:effectLst/>
                          <a:latin typeface="Times New Roman" panose="02020603050405020304" pitchFamily="18" charset="0"/>
                          <a:cs typeface="Times New Roman" panose="02020603050405020304" pitchFamily="18" charset="0"/>
                        </a:rPr>
                        <a:t>3.89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MY" sz="1800" dirty="0">
                          <a:effectLst/>
                          <a:latin typeface="Times New Roman" panose="02020603050405020304" pitchFamily="18" charset="0"/>
                          <a:cs typeface="Times New Roman" panose="02020603050405020304" pitchFamily="18" charset="0"/>
                        </a:rPr>
                        <a:t>4.10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411480" y="994409"/>
                <a:ext cx="4602480" cy="5487592"/>
              </a:xfrm>
              <a:prstGeom prst="rect">
                <a:avLst/>
              </a:prstGeom>
              <a:solidFill>
                <a:srgbClr val="002060"/>
              </a:solidFill>
            </p:spPr>
            <p:txBody>
              <a:bodyPr wrap="square">
                <a:spAutoFit/>
              </a:bodyPr>
              <a:lstStyle/>
              <a:p>
                <a:pPr algn="just">
                  <a:lnSpc>
                    <a:spcPct val="107000"/>
                  </a:lnSpc>
                  <a:spcAft>
                    <a:spcPts val="0"/>
                  </a:spcAft>
                  <a:tabLst>
                    <a:tab pos="270510" algn="l"/>
                  </a:tabLst>
                </a:pPr>
                <a:r>
                  <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14:m>
                  <m:oMath xmlns:m="http://schemas.openxmlformats.org/officeDocument/2006/math">
                    <m:sSub>
                      <m:sSub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d>
                          <m:dPr>
                            <m:begChr m:val="|"/>
                            <m:endChr m:val="|"/>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𝑚</m:t>
                                </m:r>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m:t>
                                </m:r>
                              </m:sub>
                            </m:sSub>
                            <m:sSub>
                              <m:sSub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𝑝</m:t>
                                </m:r>
                              </m:sub>
                            </m:sSub>
                          </m:e>
                        </m:d>
                      </m:num>
                      <m:den>
                        <m:sSub>
                          <m:sSub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𝑚</m:t>
                            </m:r>
                          </m:sub>
                        </m:sSub>
                      </m:den>
                    </m:f>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×100</m:t>
                    </m:r>
                  </m:oMath>
                </a14:m>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14:m>
                  <m:oMath xmlns:m="http://schemas.openxmlformats.org/officeDocument/2006/math">
                    <m:sSub>
                      <m:sSub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𝑎𝑣</m:t>
                        </m:r>
                      </m:sub>
                    </m:sSub>
                    <m:r>
                      <a:rPr lang="en-GB" sz="2400"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2400" kern="1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𝑚</m:t>
                        </m:r>
                      </m:den>
                    </m:f>
                    <m:nary>
                      <m:naryPr>
                        <m:chr m:val="∑"/>
                        <m:limLoc m:val="undOv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𝑖</m:t>
                        </m:r>
                        <m:r>
                          <a:rPr lang="en-GB" sz="2400" kern="100">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𝑚</m:t>
                        </m:r>
                      </m:sup>
                      <m:e>
                        <m:sSub>
                          <m:sSubPr>
                            <m:ctrlPr>
                              <a:rPr lang="en-US" sz="24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GB" sz="2400" i="1" kern="100">
                                <a:effectLst/>
                                <a:latin typeface="Cambria Math" panose="02040503050406030204" pitchFamily="18" charset="0"/>
                                <a:ea typeface="Times New Roman" panose="02020603050405020304" pitchFamily="18" charset="0"/>
                                <a:cs typeface="Times New Roman" panose="02020603050405020304" pitchFamily="18" charset="0"/>
                              </a:rPr>
                              <m:t>𝑖</m:t>
                            </m:r>
                          </m:sub>
                        </m:sSub>
                      </m:e>
                    </m:nary>
                  </m:oMath>
                </a14:m>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GB" sz="24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where </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400" i="1" baseline="-25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the percentage error of sample number </a:t>
                </a:r>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i="1" dirty="0" smtClean="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i="1"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the measured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value</a:t>
                </a:r>
              </a:p>
              <a:p>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i="1" baseline="-25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the predicted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value </a:t>
                </a:r>
              </a:p>
              <a:p>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=1,2,3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the sample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number</a:t>
                </a:r>
              </a:p>
              <a:p>
                <a:r>
                  <a:rPr lang="en-US" sz="2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E</a:t>
                </a:r>
                <a:r>
                  <a:rPr lang="en-US" sz="2400" i="1" baseline="-25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av</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is the average percentage error of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sample data. </a:t>
                </a:r>
                <a:endParaRPr lang="en-US" sz="24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11480" y="994409"/>
                <a:ext cx="4602480" cy="5487592"/>
              </a:xfrm>
              <a:prstGeom prst="rect">
                <a:avLst/>
              </a:prstGeom>
              <a:blipFill rotWithShape="0">
                <a:blip r:embed="rId3"/>
                <a:stretch>
                  <a:fillRect l="-2119" r="-1060" b="-166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a:xfrm>
            <a:off x="10940731" y="617283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14</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89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044440" cy="533400"/>
          </a:xfrm>
        </p:spPr>
        <p:txBody>
          <a:bodyPr>
            <a:normAutofit/>
          </a:bodyPr>
          <a:lstStyle/>
          <a:p>
            <a:pPr algn="l"/>
            <a:r>
              <a:rPr lang="en-US" sz="3200" dirty="0">
                <a:effectLst/>
              </a:rPr>
              <a:t>ANFIS MODELING </a:t>
            </a:r>
          </a:p>
        </p:txBody>
      </p:sp>
      <p:sp>
        <p:nvSpPr>
          <p:cNvPr id="11" name="Rectangle 1"/>
          <p:cNvSpPr>
            <a:spLocks noChangeArrowheads="1"/>
          </p:cNvSpPr>
          <p:nvPr/>
        </p:nvSpPr>
        <p:spPr bwMode="auto">
          <a:xfrm>
            <a:off x="8182076" y="259081"/>
            <a:ext cx="3918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Error</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pic>
        <p:nvPicPr>
          <p:cNvPr id="2049" name="Picture 192" descr="1"/>
          <p:cNvPicPr>
            <a:picLocks noChangeAspect="1" noChangeArrowheads="1"/>
          </p:cNvPicPr>
          <p:nvPr/>
        </p:nvPicPr>
        <p:blipFill>
          <a:blip r:embed="rId3">
            <a:extLst>
              <a:ext uri="{28A0092B-C50C-407E-A947-70E740481C1C}">
                <a14:useLocalDpi xmlns:a14="http://schemas.microsoft.com/office/drawing/2010/main" val="0"/>
              </a:ext>
            </a:extLst>
          </a:blip>
          <a:srcRect r="9877" b="3519"/>
          <a:stretch>
            <a:fillRect/>
          </a:stretch>
        </p:blipFill>
        <p:spPr bwMode="auto">
          <a:xfrm>
            <a:off x="2133600" y="1067304"/>
            <a:ext cx="7924800" cy="47233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9080" y="6050278"/>
            <a:ext cx="11719560" cy="646331"/>
          </a:xfrm>
          <a:prstGeom prst="rect">
            <a:avLst/>
          </a:prstGeom>
          <a:solidFill>
            <a:srgbClr val="C00000"/>
          </a:solid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The obtained average percentage error is 3.41, 3.89, and 4.1 for CS, Ra and HAZ respectively. </a:t>
            </a:r>
          </a:p>
        </p:txBody>
      </p:sp>
      <p:sp>
        <p:nvSpPr>
          <p:cNvPr id="2" name="Slide Number Placeholder 1"/>
          <p:cNvSpPr>
            <a:spLocks noGrp="1"/>
          </p:cNvSpPr>
          <p:nvPr>
            <p:ph type="sldNum" sz="quarter" idx="12"/>
          </p:nvPr>
        </p:nvSpPr>
        <p:spPr>
          <a:xfrm>
            <a:off x="11225095" y="5555361"/>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15</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1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randombar(horizontal)">
                                      <p:cBhvr>
                                        <p:cTn id="15" dur="500"/>
                                        <p:tgtEl>
                                          <p:spTgt spid="204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715000" cy="533400"/>
          </a:xfrm>
        </p:spPr>
        <p:txBody>
          <a:bodyPr>
            <a:normAutofit fontScale="90000"/>
          </a:bodyPr>
          <a:lstStyle/>
          <a:p>
            <a:pPr algn="l"/>
            <a:r>
              <a:rPr lang="en-US" sz="3200" dirty="0" smtClean="0">
                <a:effectLst/>
              </a:rPr>
              <a:t>Results and discussion</a:t>
            </a:r>
            <a:endParaRPr lang="en-US" sz="3200" dirty="0">
              <a:effectLst/>
            </a:endParaRPr>
          </a:p>
        </p:txBody>
      </p:sp>
      <p:grpSp>
        <p:nvGrpSpPr>
          <p:cNvPr id="12" name="Group 11"/>
          <p:cNvGrpSpPr>
            <a:grpSpLocks noChangeAspect="1"/>
          </p:cNvGrpSpPr>
          <p:nvPr/>
        </p:nvGrpSpPr>
        <p:grpSpPr>
          <a:xfrm>
            <a:off x="756528" y="1203816"/>
            <a:ext cx="4114800" cy="5375718"/>
            <a:chOff x="0" y="0"/>
            <a:chExt cx="2720033" cy="355346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48" y="1784350"/>
              <a:ext cx="2699385" cy="1769110"/>
            </a:xfrm>
            <a:prstGeom prst="rect">
              <a:avLst/>
            </a:prstGeom>
            <a:noFill/>
            <a:ln w="6350">
              <a:solidFill>
                <a:sysClr val="windowText" lastClr="000000"/>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99385" cy="1774825"/>
            </a:xfrm>
            <a:prstGeom prst="rect">
              <a:avLst/>
            </a:prstGeom>
            <a:noFill/>
            <a:ln w="6350">
              <a:solidFill>
                <a:sysClr val="windowText" lastClr="000000"/>
              </a:solidFill>
            </a:ln>
          </p:spPr>
        </p:pic>
        <p:sp>
          <p:nvSpPr>
            <p:cNvPr id="15" name="Text Box 2"/>
            <p:cNvSpPr txBox="1">
              <a:spLocks noChangeArrowheads="1"/>
            </p:cNvSpPr>
            <p:nvPr/>
          </p:nvSpPr>
          <p:spPr bwMode="auto">
            <a:xfrm>
              <a:off x="20648" y="0"/>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a</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6" name="Text Box 2"/>
            <p:cNvSpPr txBox="1">
              <a:spLocks noChangeArrowheads="1"/>
            </p:cNvSpPr>
            <p:nvPr/>
          </p:nvSpPr>
          <p:spPr bwMode="auto">
            <a:xfrm>
              <a:off x="20648" y="1784350"/>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b</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7" name="Rectangle 1"/>
          <p:cNvSpPr>
            <a:spLocks noChangeArrowheads="1"/>
          </p:cNvSpPr>
          <p:nvPr/>
        </p:nvSpPr>
        <p:spPr bwMode="auto">
          <a:xfrm>
            <a:off x="8182076" y="259081"/>
            <a:ext cx="3918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Cutting speed</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grpSp>
        <p:nvGrpSpPr>
          <p:cNvPr id="18" name="Group 17"/>
          <p:cNvGrpSpPr>
            <a:grpSpLocks noChangeAspect="1"/>
          </p:cNvGrpSpPr>
          <p:nvPr/>
        </p:nvGrpSpPr>
        <p:grpSpPr>
          <a:xfrm>
            <a:off x="7307896" y="1203816"/>
            <a:ext cx="4114800" cy="4832508"/>
            <a:chOff x="0" y="0"/>
            <a:chExt cx="2699385" cy="3169920"/>
          </a:xfrm>
        </p:grpSpPr>
        <p:grpSp>
          <p:nvGrpSpPr>
            <p:cNvPr id="19" name="Group 18"/>
            <p:cNvGrpSpPr/>
            <p:nvPr/>
          </p:nvGrpSpPr>
          <p:grpSpPr>
            <a:xfrm>
              <a:off x="0" y="0"/>
              <a:ext cx="2699385" cy="3169920"/>
              <a:chOff x="0" y="0"/>
              <a:chExt cx="2699385" cy="3169920"/>
            </a:xfrm>
          </p:grpSpPr>
          <p:pic>
            <p:nvPicPr>
              <p:cNvPr id="22" name="Picture 21"/>
              <p:cNvPicPr>
                <a:picLocks noChangeAspect="1"/>
              </p:cNvPicPr>
              <p:nvPr/>
            </p:nvPicPr>
            <p:blipFill rotWithShape="1">
              <a:blip r:embed="rId5" cstate="print">
                <a:lum bright="-20000" contrast="40000"/>
                <a:extLst>
                  <a:ext uri="{28A0092B-C50C-407E-A947-70E740481C1C}">
                    <a14:useLocalDpi xmlns:a14="http://schemas.microsoft.com/office/drawing/2010/main" val="0"/>
                  </a:ext>
                </a:extLst>
              </a:blip>
              <a:srcRect t="-1" r="45527" b="5224"/>
              <a:stretch/>
            </p:blipFill>
            <p:spPr bwMode="auto">
              <a:xfrm>
                <a:off x="0" y="1606550"/>
                <a:ext cx="2699385" cy="1563370"/>
              </a:xfrm>
              <a:prstGeom prst="rect">
                <a:avLst/>
              </a:prstGeom>
              <a:noFill/>
              <a:ln w="6350">
                <a:solidFill>
                  <a:sysClr val="windowText" lastClr="000000"/>
                </a:solidFill>
              </a:ln>
              <a:extLst>
                <a:ext uri="{53640926-AAD7-44D8-BBD7-CCE9431645EC}">
                  <a14:shadowObscured xmlns:a14="http://schemas.microsoft.com/office/drawing/2010/main"/>
                </a:ext>
              </a:extLst>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99385" cy="1596390"/>
              </a:xfrm>
              <a:prstGeom prst="rect">
                <a:avLst/>
              </a:prstGeom>
              <a:noFill/>
              <a:ln w="6350">
                <a:solidFill>
                  <a:sysClr val="windowText" lastClr="000000"/>
                </a:solidFill>
              </a:ln>
            </p:spPr>
          </p:pic>
        </p:grpSp>
        <p:sp>
          <p:nvSpPr>
            <p:cNvPr id="20" name="Text Box 2"/>
            <p:cNvSpPr txBox="1">
              <a:spLocks noChangeArrowheads="1"/>
            </p:cNvSpPr>
            <p:nvPr/>
          </p:nvSpPr>
          <p:spPr bwMode="auto">
            <a:xfrm>
              <a:off x="0" y="1606550"/>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b</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1" name="Text Box 2"/>
            <p:cNvSpPr txBox="1">
              <a:spLocks noChangeArrowheads="1"/>
            </p:cNvSpPr>
            <p:nvPr/>
          </p:nvSpPr>
          <p:spPr bwMode="auto">
            <a:xfrm>
              <a:off x="0" y="6350"/>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a</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7538249" y="6159150"/>
            <a:ext cx="3714478" cy="369332"/>
          </a:xfrm>
          <a:prstGeom prst="rect">
            <a:avLst/>
          </a:prstGeom>
          <a:solidFill>
            <a:srgbClr val="7030A0"/>
          </a:solidFill>
        </p:spPr>
        <p:txBody>
          <a:bodyPr wrap="none">
            <a:spAutoFit/>
          </a:bodyPr>
          <a:lstStyle/>
          <a:p>
            <a:r>
              <a:rPr lang="nl-NL" dirty="0"/>
              <a:t>hm α (V IP Ton)1/3			</a:t>
            </a:r>
            <a:r>
              <a:rPr lang="nl-NL" dirty="0" smtClean="0"/>
              <a:t>(3)</a:t>
            </a:r>
            <a:endParaRPr lang="en-US" dirty="0"/>
          </a:p>
        </p:txBody>
      </p:sp>
      <p:sp>
        <p:nvSpPr>
          <p:cNvPr id="3" name="Slide Number Placeholder 2"/>
          <p:cNvSpPr>
            <a:spLocks noGrp="1"/>
          </p:cNvSpPr>
          <p:nvPr>
            <p:ph type="sldNum" sz="quarter" idx="12"/>
          </p:nvPr>
        </p:nvSpPr>
        <p:spPr>
          <a:xfrm>
            <a:off x="11252727" y="6214409"/>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16</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3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715000" cy="533400"/>
          </a:xfrm>
        </p:spPr>
        <p:txBody>
          <a:bodyPr>
            <a:normAutofit fontScale="90000"/>
          </a:bodyPr>
          <a:lstStyle/>
          <a:p>
            <a:pPr algn="l"/>
            <a:r>
              <a:rPr lang="en-US" sz="3200" dirty="0" smtClean="0">
                <a:effectLst/>
              </a:rPr>
              <a:t>Results and discussion</a:t>
            </a:r>
            <a:endParaRPr lang="en-US" sz="3200" dirty="0">
              <a:effectLst/>
            </a:endParaRPr>
          </a:p>
        </p:txBody>
      </p:sp>
      <p:sp>
        <p:nvSpPr>
          <p:cNvPr id="17" name="Rectangle 1"/>
          <p:cNvSpPr>
            <a:spLocks noChangeArrowheads="1"/>
          </p:cNvSpPr>
          <p:nvPr/>
        </p:nvSpPr>
        <p:spPr bwMode="auto">
          <a:xfrm>
            <a:off x="8182076" y="259081"/>
            <a:ext cx="3918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Surface roughness</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pic>
        <p:nvPicPr>
          <p:cNvPr id="9" name="Picture 8" descr="C:\Users\ibrah_000\Desktop\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174" y="1056622"/>
            <a:ext cx="4114800" cy="5223903"/>
          </a:xfrm>
          <a:prstGeom prst="rect">
            <a:avLst/>
          </a:prstGeom>
          <a:noFill/>
          <a:ln>
            <a:noFill/>
          </a:ln>
        </p:spPr>
      </p:pic>
      <p:grpSp>
        <p:nvGrpSpPr>
          <p:cNvPr id="11" name="Group 10"/>
          <p:cNvGrpSpPr>
            <a:grpSpLocks noChangeAspect="1"/>
          </p:cNvGrpSpPr>
          <p:nvPr/>
        </p:nvGrpSpPr>
        <p:grpSpPr>
          <a:xfrm>
            <a:off x="6964094" y="1056622"/>
            <a:ext cx="4114800" cy="4898744"/>
            <a:chOff x="0" y="172589"/>
            <a:chExt cx="2699065" cy="3213485"/>
          </a:xfrm>
        </p:grpSpPr>
        <p:grpSp>
          <p:nvGrpSpPr>
            <p:cNvPr id="18" name="Group 17"/>
            <p:cNvGrpSpPr/>
            <p:nvPr/>
          </p:nvGrpSpPr>
          <p:grpSpPr>
            <a:xfrm>
              <a:off x="0" y="172589"/>
              <a:ext cx="2698990" cy="1624435"/>
              <a:chOff x="0" y="172589"/>
              <a:chExt cx="2698990" cy="1624435"/>
            </a:xfrm>
          </p:grpSpPr>
          <p:grpSp>
            <p:nvGrpSpPr>
              <p:cNvPr id="27" name="Group 26"/>
              <p:cNvGrpSpPr/>
              <p:nvPr/>
            </p:nvGrpSpPr>
            <p:grpSpPr>
              <a:xfrm>
                <a:off x="0" y="172589"/>
                <a:ext cx="2698990" cy="1624435"/>
                <a:chOff x="0" y="553587"/>
                <a:chExt cx="2698990" cy="1624438"/>
              </a:xfrm>
            </p:grpSpPr>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t="23501" r="15" b="6737"/>
                <a:stretch/>
              </p:blipFill>
              <p:spPr bwMode="auto">
                <a:xfrm>
                  <a:off x="0" y="553587"/>
                  <a:ext cx="2698990" cy="1624438"/>
                </a:xfrm>
                <a:prstGeom prst="rect">
                  <a:avLst/>
                </a:prstGeom>
                <a:noFill/>
                <a:ln w="6350">
                  <a:solidFill>
                    <a:sysClr val="windowText" lastClr="000000"/>
                  </a:solidFill>
                </a:ln>
              </p:spPr>
            </p:pic>
            <p:grpSp>
              <p:nvGrpSpPr>
                <p:cNvPr id="30" name="Group 29"/>
                <p:cNvGrpSpPr/>
                <p:nvPr/>
              </p:nvGrpSpPr>
              <p:grpSpPr>
                <a:xfrm>
                  <a:off x="1262300" y="553587"/>
                  <a:ext cx="1436690" cy="863030"/>
                  <a:chOff x="1209050" y="500322"/>
                  <a:chExt cx="1436914" cy="863322"/>
                </a:xfrm>
              </p:grpSpPr>
              <p:cxnSp>
                <p:nvCxnSpPr>
                  <p:cNvPr id="31" name="Straight Arrow Connector 30"/>
                  <p:cNvCxnSpPr/>
                  <p:nvPr/>
                </p:nvCxnSpPr>
                <p:spPr>
                  <a:xfrm flipH="1">
                    <a:off x="2084240" y="748693"/>
                    <a:ext cx="250056" cy="469917"/>
                  </a:xfrm>
                  <a:prstGeom prst="straightConnector1">
                    <a:avLst/>
                  </a:prstGeom>
                  <a:noFill/>
                  <a:ln w="19050" cap="flat" cmpd="sng" algn="ctr">
                    <a:solidFill>
                      <a:sysClr val="windowText" lastClr="000000"/>
                    </a:solidFill>
                    <a:prstDash val="solid"/>
                    <a:miter lim="800000"/>
                    <a:tailEnd type="triangle"/>
                  </a:ln>
                  <a:effectLst/>
                </p:spPr>
              </p:cxnSp>
              <p:sp>
                <p:nvSpPr>
                  <p:cNvPr id="32" name="Text Box 2"/>
                  <p:cNvSpPr txBox="1">
                    <a:spLocks noChangeArrowheads="1"/>
                  </p:cNvSpPr>
                  <p:nvPr/>
                </p:nvSpPr>
                <p:spPr bwMode="auto">
                  <a:xfrm>
                    <a:off x="1209050" y="500322"/>
                    <a:ext cx="1436914" cy="2553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Low surface roughness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33" name="Straight Arrow Connector 32"/>
                  <p:cNvCxnSpPr/>
                  <p:nvPr/>
                </p:nvCxnSpPr>
                <p:spPr>
                  <a:xfrm>
                    <a:off x="1722020" y="749307"/>
                    <a:ext cx="0" cy="614337"/>
                  </a:xfrm>
                  <a:prstGeom prst="straightConnector1">
                    <a:avLst/>
                  </a:prstGeom>
                  <a:noFill/>
                  <a:ln w="19050" cap="flat" cmpd="sng" algn="ctr">
                    <a:solidFill>
                      <a:sysClr val="windowText" lastClr="000000"/>
                    </a:solidFill>
                    <a:prstDash val="solid"/>
                    <a:miter lim="800000"/>
                    <a:tailEnd type="triangle"/>
                  </a:ln>
                  <a:effectLst/>
                </p:spPr>
              </p:cxnSp>
            </p:grpSp>
          </p:grpSp>
          <p:sp>
            <p:nvSpPr>
              <p:cNvPr id="28" name="Text Box 2"/>
              <p:cNvSpPr txBox="1">
                <a:spLocks noChangeArrowheads="1"/>
              </p:cNvSpPr>
              <p:nvPr/>
            </p:nvSpPr>
            <p:spPr bwMode="auto">
              <a:xfrm>
                <a:off x="2418" y="173186"/>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a</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0" y="1809750"/>
              <a:ext cx="2699065" cy="1576324"/>
              <a:chOff x="0" y="0"/>
              <a:chExt cx="2699065" cy="1576324"/>
            </a:xfrm>
          </p:grpSpPr>
          <p:grpSp>
            <p:nvGrpSpPr>
              <p:cNvPr id="20" name="Group 19"/>
              <p:cNvGrpSpPr/>
              <p:nvPr/>
            </p:nvGrpSpPr>
            <p:grpSpPr>
              <a:xfrm>
                <a:off x="0" y="2639"/>
                <a:ext cx="2699065" cy="1573685"/>
                <a:chOff x="0" y="377289"/>
                <a:chExt cx="2699065" cy="1573685"/>
              </a:xfrm>
            </p:grpSpPr>
            <p:pic>
              <p:nvPicPr>
                <p:cNvPr id="22" name="Picture 21" descr="High Ra.tif"/>
                <p:cNvPicPr>
                  <a:picLocks noChangeAspect="1"/>
                </p:cNvPicPr>
                <p:nvPr/>
              </p:nvPicPr>
              <p:blipFill rotWithShape="1">
                <a:blip r:embed="rId5" cstate="print">
                  <a:extLst>
                    <a:ext uri="{28A0092B-C50C-407E-A947-70E740481C1C}">
                      <a14:useLocalDpi xmlns:a14="http://schemas.microsoft.com/office/drawing/2010/main" val="0"/>
                    </a:ext>
                  </a:extLst>
                </a:blip>
                <a:srcRect t="25705" r="25" b="6584"/>
                <a:stretch/>
              </p:blipFill>
              <p:spPr>
                <a:xfrm>
                  <a:off x="0" y="377289"/>
                  <a:ext cx="2698732" cy="1573685"/>
                </a:xfrm>
                <a:prstGeom prst="rect">
                  <a:avLst/>
                </a:prstGeom>
                <a:ln w="6350">
                  <a:solidFill>
                    <a:sysClr val="windowText" lastClr="000000"/>
                  </a:solidFill>
                </a:ln>
              </p:spPr>
            </p:pic>
            <p:grpSp>
              <p:nvGrpSpPr>
                <p:cNvPr id="23" name="Group 22"/>
                <p:cNvGrpSpPr/>
                <p:nvPr/>
              </p:nvGrpSpPr>
              <p:grpSpPr>
                <a:xfrm>
                  <a:off x="1262695" y="377289"/>
                  <a:ext cx="1436370" cy="842144"/>
                  <a:chOff x="1209256" y="323850"/>
                  <a:chExt cx="1436370" cy="842144"/>
                </a:xfrm>
              </p:grpSpPr>
              <p:cxnSp>
                <p:nvCxnSpPr>
                  <p:cNvPr id="24" name="Straight Arrow Connector 23"/>
                  <p:cNvCxnSpPr/>
                  <p:nvPr/>
                </p:nvCxnSpPr>
                <p:spPr>
                  <a:xfrm flipH="1">
                    <a:off x="2083491" y="578455"/>
                    <a:ext cx="85130" cy="587539"/>
                  </a:xfrm>
                  <a:prstGeom prst="straightConnector1">
                    <a:avLst/>
                  </a:prstGeom>
                  <a:noFill/>
                  <a:ln w="19050" cap="flat" cmpd="sng" algn="ctr">
                    <a:solidFill>
                      <a:sysClr val="windowText" lastClr="000000"/>
                    </a:solidFill>
                    <a:prstDash val="solid"/>
                    <a:miter lim="800000"/>
                    <a:tailEnd type="triangle"/>
                  </a:ln>
                  <a:effectLst/>
                </p:spPr>
              </p:cxnSp>
              <p:sp>
                <p:nvSpPr>
                  <p:cNvPr id="25" name="Text Box 2"/>
                  <p:cNvSpPr txBox="1">
                    <a:spLocks noChangeArrowheads="1"/>
                  </p:cNvSpPr>
                  <p:nvPr/>
                </p:nvSpPr>
                <p:spPr bwMode="auto">
                  <a:xfrm>
                    <a:off x="1209256" y="323850"/>
                    <a:ext cx="143637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High surface roughness</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26" name="Straight Arrow Connector 25"/>
                  <p:cNvCxnSpPr/>
                  <p:nvPr/>
                </p:nvCxnSpPr>
                <p:spPr>
                  <a:xfrm flipH="1">
                    <a:off x="1244046" y="578455"/>
                    <a:ext cx="518257" cy="587500"/>
                  </a:xfrm>
                  <a:prstGeom prst="straightConnector1">
                    <a:avLst/>
                  </a:prstGeom>
                  <a:noFill/>
                  <a:ln w="19050" cap="flat" cmpd="sng" algn="ctr">
                    <a:solidFill>
                      <a:sysClr val="windowText" lastClr="000000"/>
                    </a:solidFill>
                    <a:prstDash val="solid"/>
                    <a:miter lim="800000"/>
                    <a:tailEnd type="triangle"/>
                  </a:ln>
                  <a:effectLst/>
                </p:spPr>
              </p:cxnSp>
            </p:grpSp>
          </p:grpSp>
          <p:sp>
            <p:nvSpPr>
              <p:cNvPr id="21" name="Text Box 2"/>
              <p:cNvSpPr txBox="1">
                <a:spLocks noChangeArrowheads="1"/>
              </p:cNvSpPr>
              <p:nvPr/>
            </p:nvSpPr>
            <p:spPr bwMode="auto">
              <a:xfrm>
                <a:off x="0" y="0"/>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b</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sp>
        <p:nvSpPr>
          <p:cNvPr id="2" name="Slide Number Placeholder 1"/>
          <p:cNvSpPr>
            <a:spLocks noGrp="1"/>
          </p:cNvSpPr>
          <p:nvPr>
            <p:ph type="sldNum" sz="quarter" idx="12"/>
          </p:nvPr>
        </p:nvSpPr>
        <p:spPr>
          <a:xfrm>
            <a:off x="11078386" y="6220582"/>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17</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516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715000" cy="533400"/>
          </a:xfrm>
        </p:spPr>
        <p:txBody>
          <a:bodyPr>
            <a:normAutofit fontScale="90000"/>
          </a:bodyPr>
          <a:lstStyle/>
          <a:p>
            <a:pPr algn="l"/>
            <a:r>
              <a:rPr lang="en-US" sz="3200" dirty="0" smtClean="0">
                <a:effectLst/>
              </a:rPr>
              <a:t>Results and discussion</a:t>
            </a:r>
            <a:endParaRPr lang="en-US" sz="3200" dirty="0">
              <a:effectLst/>
            </a:endParaRPr>
          </a:p>
        </p:txBody>
      </p:sp>
      <p:sp>
        <p:nvSpPr>
          <p:cNvPr id="17" name="Rectangle 1"/>
          <p:cNvSpPr>
            <a:spLocks noChangeArrowheads="1"/>
          </p:cNvSpPr>
          <p:nvPr/>
        </p:nvSpPr>
        <p:spPr bwMode="auto">
          <a:xfrm>
            <a:off x="8182076" y="259081"/>
            <a:ext cx="39184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eaLnBrk="0" fontAlgn="base" hangingPunct="0">
              <a:spcBef>
                <a:spcPct val="0"/>
              </a:spcBef>
              <a:spcAft>
                <a:spcPct val="0"/>
              </a:spcAft>
            </a:pPr>
            <a:r>
              <a:rPr lang="en-US"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Heat affected zone</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pic>
        <p:nvPicPr>
          <p:cNvPr id="34" name="Picture 33" descr="C:\Users\ibrah_000\Desktop\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836" y="1126806"/>
            <a:ext cx="4114800" cy="5141912"/>
          </a:xfrm>
          <a:prstGeom prst="rect">
            <a:avLst/>
          </a:prstGeom>
          <a:noFill/>
          <a:ln>
            <a:noFill/>
          </a:ln>
        </p:spPr>
      </p:pic>
      <p:grpSp>
        <p:nvGrpSpPr>
          <p:cNvPr id="35" name="Group 34"/>
          <p:cNvGrpSpPr>
            <a:grpSpLocks noChangeAspect="1"/>
          </p:cNvGrpSpPr>
          <p:nvPr/>
        </p:nvGrpSpPr>
        <p:grpSpPr>
          <a:xfrm>
            <a:off x="7003096" y="1126806"/>
            <a:ext cx="4114800" cy="4925965"/>
            <a:chOff x="0" y="165089"/>
            <a:chExt cx="2699436" cy="3231535"/>
          </a:xfrm>
        </p:grpSpPr>
        <p:grpSp>
          <p:nvGrpSpPr>
            <p:cNvPr id="36" name="Group 35"/>
            <p:cNvGrpSpPr/>
            <p:nvPr/>
          </p:nvGrpSpPr>
          <p:grpSpPr>
            <a:xfrm>
              <a:off x="0" y="165100"/>
              <a:ext cx="2699436" cy="3231524"/>
              <a:chOff x="0" y="165100"/>
              <a:chExt cx="2699436" cy="3231524"/>
            </a:xfrm>
          </p:grpSpPr>
          <p:grpSp>
            <p:nvGrpSpPr>
              <p:cNvPr id="39" name="Group 38"/>
              <p:cNvGrpSpPr>
                <a:grpSpLocks noChangeAspect="1"/>
              </p:cNvGrpSpPr>
              <p:nvPr/>
            </p:nvGrpSpPr>
            <p:grpSpPr>
              <a:xfrm>
                <a:off x="51" y="1809759"/>
                <a:ext cx="2699385" cy="1586865"/>
                <a:chOff x="59" y="422209"/>
                <a:chExt cx="3148883" cy="1851009"/>
              </a:xfrm>
            </p:grpSpPr>
            <p:pic>
              <p:nvPicPr>
                <p:cNvPr id="47" name="Picture 46" descr="F:\GoogleDrive\PhD Work\PHD papers\5 MathMood 2015 Conference Vienna\Mathmood\reviewer comments\G B 18(x3.0k).jpg"/>
                <p:cNvPicPr>
                  <a:picLocks noChangeAspect="1"/>
                </p:cNvPicPr>
                <p:nvPr/>
              </p:nvPicPr>
              <p:blipFill rotWithShape="1">
                <a:blip r:embed="rId4" cstate="print">
                  <a:extLst>
                    <a:ext uri="{28A0092B-C50C-407E-A947-70E740481C1C}">
                      <a14:useLocalDpi xmlns:a14="http://schemas.microsoft.com/office/drawing/2010/main" val="0"/>
                    </a:ext>
                  </a:extLst>
                </a:blip>
                <a:srcRect t="25062" r="22" b="6489"/>
                <a:stretch/>
              </p:blipFill>
              <p:spPr bwMode="auto">
                <a:xfrm>
                  <a:off x="59" y="422209"/>
                  <a:ext cx="3148883" cy="1851009"/>
                </a:xfrm>
                <a:prstGeom prst="rect">
                  <a:avLst/>
                </a:prstGeom>
                <a:noFill/>
                <a:ln w="6350">
                  <a:solidFill>
                    <a:sysClr val="windowText" lastClr="000000"/>
                  </a:solidFill>
                </a:ln>
                <a:extLst>
                  <a:ext uri="{53640926-AAD7-44D8-BBD7-CCE9431645EC}">
                    <a14:shadowObscured xmlns:a14="http://schemas.microsoft.com/office/drawing/2010/main"/>
                  </a:ext>
                </a:extLst>
              </p:spPr>
            </p:pic>
            <p:grpSp>
              <p:nvGrpSpPr>
                <p:cNvPr id="48" name="Group 47"/>
                <p:cNvGrpSpPr/>
                <p:nvPr/>
              </p:nvGrpSpPr>
              <p:grpSpPr>
                <a:xfrm>
                  <a:off x="41564" y="1134094"/>
                  <a:ext cx="2036291" cy="266733"/>
                  <a:chOff x="-409706" y="0"/>
                  <a:chExt cx="2036291" cy="266733"/>
                </a:xfrm>
              </p:grpSpPr>
              <p:cxnSp>
                <p:nvCxnSpPr>
                  <p:cNvPr id="49" name="Straight Arrow Connector 48"/>
                  <p:cNvCxnSpPr/>
                  <p:nvPr/>
                </p:nvCxnSpPr>
                <p:spPr>
                  <a:xfrm flipV="1">
                    <a:off x="-409706" y="136566"/>
                    <a:ext cx="153670" cy="0"/>
                  </a:xfrm>
                  <a:prstGeom prst="straightConnector1">
                    <a:avLst/>
                  </a:prstGeom>
                  <a:noFill/>
                  <a:ln w="6350" cap="flat" cmpd="sng" algn="ctr">
                    <a:solidFill>
                      <a:sysClr val="window" lastClr="FFFFFF"/>
                    </a:solidFill>
                    <a:prstDash val="solid"/>
                    <a:miter lim="800000"/>
                    <a:tailEnd type="triangle"/>
                  </a:ln>
                  <a:effectLst/>
                </p:spPr>
              </p:cxnSp>
              <p:cxnSp>
                <p:nvCxnSpPr>
                  <p:cNvPr id="50" name="Straight Connector 49"/>
                  <p:cNvCxnSpPr/>
                  <p:nvPr/>
                </p:nvCxnSpPr>
                <p:spPr>
                  <a:xfrm>
                    <a:off x="-255327" y="0"/>
                    <a:ext cx="0" cy="248920"/>
                  </a:xfrm>
                  <a:prstGeom prst="line">
                    <a:avLst/>
                  </a:prstGeom>
                  <a:noFill/>
                  <a:ln w="9525" cap="flat" cmpd="sng" algn="ctr">
                    <a:solidFill>
                      <a:sysClr val="window" lastClr="FFFFFF"/>
                    </a:solidFill>
                    <a:prstDash val="solid"/>
                    <a:miter lim="800000"/>
                  </a:ln>
                  <a:effectLst/>
                </p:spPr>
              </p:cxnSp>
              <p:cxnSp>
                <p:nvCxnSpPr>
                  <p:cNvPr id="51" name="Straight Arrow Connector 50"/>
                  <p:cNvCxnSpPr/>
                  <p:nvPr/>
                </p:nvCxnSpPr>
                <p:spPr>
                  <a:xfrm flipH="1" flipV="1">
                    <a:off x="825332" y="136566"/>
                    <a:ext cx="153670" cy="0"/>
                  </a:xfrm>
                  <a:prstGeom prst="straightConnector1">
                    <a:avLst/>
                  </a:prstGeom>
                  <a:noFill/>
                  <a:ln w="6350" cap="flat" cmpd="sng" algn="ctr">
                    <a:solidFill>
                      <a:sysClr val="window" lastClr="FFFFFF"/>
                    </a:solidFill>
                    <a:prstDash val="solid"/>
                    <a:miter lim="800000"/>
                    <a:tailEnd type="triangle"/>
                  </a:ln>
                  <a:effectLst/>
                </p:spPr>
              </p:cxnSp>
              <p:cxnSp>
                <p:nvCxnSpPr>
                  <p:cNvPr id="52" name="Straight Connector 51"/>
                  <p:cNvCxnSpPr/>
                  <p:nvPr/>
                </p:nvCxnSpPr>
                <p:spPr>
                  <a:xfrm flipH="1">
                    <a:off x="825332" y="17813"/>
                    <a:ext cx="0" cy="248920"/>
                  </a:xfrm>
                  <a:prstGeom prst="line">
                    <a:avLst/>
                  </a:prstGeom>
                  <a:noFill/>
                  <a:ln w="9525" cap="flat" cmpd="sng" algn="ctr">
                    <a:solidFill>
                      <a:sysClr val="window" lastClr="FFFFFF"/>
                    </a:solidFill>
                    <a:prstDash val="solid"/>
                    <a:miter lim="800000"/>
                  </a:ln>
                  <a:effectLst/>
                </p:spPr>
              </p:cxnSp>
              <p:sp>
                <p:nvSpPr>
                  <p:cNvPr id="53" name="Text Box 2"/>
                  <p:cNvSpPr txBox="1">
                    <a:spLocks noChangeArrowheads="1"/>
                  </p:cNvSpPr>
                  <p:nvPr/>
                </p:nvSpPr>
                <p:spPr bwMode="auto">
                  <a:xfrm>
                    <a:off x="996879" y="59149"/>
                    <a:ext cx="629706" cy="189523"/>
                  </a:xfrm>
                  <a:prstGeom prst="rect">
                    <a:avLst/>
                  </a:prstGeom>
                  <a:solidFill>
                    <a:srgbClr val="FFFFFF"/>
                  </a:solidFill>
                  <a:ln w="6350">
                    <a:solidFill>
                      <a:sysClr val="windowText" lastClr="000000"/>
                    </a:solidFill>
                    <a:miter lim="800000"/>
                    <a:headEnd/>
                    <a:tailEnd/>
                  </a:ln>
                </p:spPr>
                <p:txBody>
                  <a:bodyPr rot="0" vert="horz" wrap="square" lIns="0" tIns="0" rIns="0" bIns="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21.76 µm</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40" name="Group 39"/>
              <p:cNvGrpSpPr>
                <a:grpSpLocks noChangeAspect="1"/>
              </p:cNvGrpSpPr>
              <p:nvPr/>
            </p:nvGrpSpPr>
            <p:grpSpPr>
              <a:xfrm>
                <a:off x="0" y="165100"/>
                <a:ext cx="2698770" cy="1635125"/>
                <a:chOff x="0" y="622049"/>
                <a:chExt cx="3147531" cy="1906875"/>
              </a:xfrm>
            </p:grpSpPr>
            <p:pic>
              <p:nvPicPr>
                <p:cNvPr id="41" name="Picture 40" descr="F:\GoogleDrive\PhD Work\PHD papers\5 MathMood 2015 Conference Vienna\Mathmood\reviewer comments\G B 17(x3.0k).jpg"/>
                <p:cNvPicPr>
                  <a:picLocks noChangeAspect="1"/>
                </p:cNvPicPr>
                <p:nvPr/>
              </p:nvPicPr>
              <p:blipFill rotWithShape="1">
                <a:blip r:embed="rId5" cstate="print">
                  <a:extLst>
                    <a:ext uri="{28A0092B-C50C-407E-A947-70E740481C1C}">
                      <a14:useLocalDpi xmlns:a14="http://schemas.microsoft.com/office/drawing/2010/main" val="0"/>
                    </a:ext>
                  </a:extLst>
                </a:blip>
                <a:srcRect t="23004" r="44" b="6483"/>
                <a:stretch/>
              </p:blipFill>
              <p:spPr bwMode="auto">
                <a:xfrm>
                  <a:off x="0" y="622049"/>
                  <a:ext cx="3147531" cy="1906875"/>
                </a:xfrm>
                <a:prstGeom prst="rect">
                  <a:avLst/>
                </a:prstGeom>
                <a:noFill/>
                <a:ln w="6350">
                  <a:solidFill>
                    <a:sysClr val="windowText" lastClr="000000"/>
                  </a:solidFill>
                </a:ln>
                <a:extLst>
                  <a:ext uri="{53640926-AAD7-44D8-BBD7-CCE9431645EC}">
                    <a14:shadowObscured xmlns:a14="http://schemas.microsoft.com/office/drawing/2010/main"/>
                  </a:ext>
                </a:extLst>
              </p:spPr>
            </p:pic>
            <p:cxnSp>
              <p:nvCxnSpPr>
                <p:cNvPr id="42" name="Straight Arrow Connector 41"/>
                <p:cNvCxnSpPr/>
                <p:nvPr/>
              </p:nvCxnSpPr>
              <p:spPr>
                <a:xfrm flipV="1">
                  <a:off x="113371" y="1137766"/>
                  <a:ext cx="180000" cy="0"/>
                </a:xfrm>
                <a:prstGeom prst="straightConnector1">
                  <a:avLst/>
                </a:prstGeom>
                <a:noFill/>
                <a:ln w="6350" cap="flat" cmpd="sng" algn="ctr">
                  <a:solidFill>
                    <a:sysClr val="window" lastClr="FFFFFF"/>
                  </a:solidFill>
                  <a:prstDash val="solid"/>
                  <a:miter lim="800000"/>
                  <a:tailEnd type="triangle"/>
                </a:ln>
                <a:effectLst/>
              </p:spPr>
            </p:cxnSp>
            <p:cxnSp>
              <p:nvCxnSpPr>
                <p:cNvPr id="43" name="Straight Connector 42"/>
                <p:cNvCxnSpPr/>
                <p:nvPr/>
              </p:nvCxnSpPr>
              <p:spPr>
                <a:xfrm>
                  <a:off x="291501" y="983386"/>
                  <a:ext cx="0" cy="290830"/>
                </a:xfrm>
                <a:prstGeom prst="line">
                  <a:avLst/>
                </a:prstGeom>
                <a:noFill/>
                <a:ln w="9525" cap="flat" cmpd="sng" algn="ctr">
                  <a:solidFill>
                    <a:sysClr val="window" lastClr="FFFFFF"/>
                  </a:solidFill>
                  <a:prstDash val="solid"/>
                  <a:miter lim="800000"/>
                </a:ln>
                <a:effectLst/>
              </p:spPr>
            </p:cxnSp>
            <p:cxnSp>
              <p:nvCxnSpPr>
                <p:cNvPr id="44" name="Straight Arrow Connector 43"/>
                <p:cNvCxnSpPr/>
                <p:nvPr/>
              </p:nvCxnSpPr>
              <p:spPr>
                <a:xfrm flipH="1" flipV="1">
                  <a:off x="825890" y="1137766"/>
                  <a:ext cx="179704" cy="0"/>
                </a:xfrm>
                <a:prstGeom prst="straightConnector1">
                  <a:avLst/>
                </a:prstGeom>
                <a:noFill/>
                <a:ln w="6350" cap="flat" cmpd="sng" algn="ctr">
                  <a:solidFill>
                    <a:sysClr val="windowText" lastClr="000000"/>
                  </a:solidFill>
                  <a:prstDash val="solid"/>
                  <a:miter lim="800000"/>
                  <a:tailEnd type="triangle"/>
                </a:ln>
                <a:effectLst/>
              </p:spPr>
            </p:cxnSp>
            <p:cxnSp>
              <p:nvCxnSpPr>
                <p:cNvPr id="45" name="Straight Connector 44"/>
                <p:cNvCxnSpPr/>
                <p:nvPr/>
              </p:nvCxnSpPr>
              <p:spPr>
                <a:xfrm flipH="1">
                  <a:off x="825890" y="1001200"/>
                  <a:ext cx="0" cy="290830"/>
                </a:xfrm>
                <a:prstGeom prst="line">
                  <a:avLst/>
                </a:prstGeom>
                <a:noFill/>
                <a:ln w="9525" cap="flat" cmpd="sng" algn="ctr">
                  <a:solidFill>
                    <a:sysClr val="windowText" lastClr="000000"/>
                  </a:solidFill>
                  <a:prstDash val="solid"/>
                  <a:miter lim="800000"/>
                </a:ln>
                <a:effectLst/>
              </p:spPr>
            </p:cxnSp>
            <p:sp>
              <p:nvSpPr>
                <p:cNvPr id="46" name="Text Box 2"/>
                <p:cNvSpPr txBox="1">
                  <a:spLocks noChangeArrowheads="1"/>
                </p:cNvSpPr>
                <p:nvPr/>
              </p:nvSpPr>
              <p:spPr bwMode="auto">
                <a:xfrm>
                  <a:off x="1027771" y="1048700"/>
                  <a:ext cx="587828" cy="178131"/>
                </a:xfrm>
                <a:prstGeom prst="rect">
                  <a:avLst/>
                </a:prstGeom>
                <a:solidFill>
                  <a:srgbClr val="FFFFFF"/>
                </a:solidFill>
                <a:ln w="6350">
                  <a:solidFill>
                    <a:sysClr val="windowText" lastClr="000000"/>
                  </a:solidFill>
                  <a:miter lim="800000"/>
                  <a:headEnd/>
                  <a:tailEnd/>
                </a:ln>
              </p:spPr>
              <p:txBody>
                <a:bodyPr rot="0" vert="horz" wrap="square" lIns="0" tIns="0" rIns="0" bIns="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9.36 µm</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sp>
          <p:nvSpPr>
            <p:cNvPr id="37" name="Text Box 2"/>
            <p:cNvSpPr txBox="1">
              <a:spLocks noChangeArrowheads="1"/>
            </p:cNvSpPr>
            <p:nvPr/>
          </p:nvSpPr>
          <p:spPr bwMode="auto">
            <a:xfrm>
              <a:off x="0" y="1809750"/>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b</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8" name="Text Box 2"/>
            <p:cNvSpPr txBox="1">
              <a:spLocks noChangeArrowheads="1"/>
            </p:cNvSpPr>
            <p:nvPr/>
          </p:nvSpPr>
          <p:spPr bwMode="auto">
            <a:xfrm>
              <a:off x="0" y="165089"/>
              <a:ext cx="222250" cy="2546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Arial" panose="020B0604020202020204" pitchFamily="34" charset="0"/>
                </a:rPr>
                <a:t>a</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2" name="Slide Number Placeholder 1"/>
          <p:cNvSpPr>
            <a:spLocks noGrp="1"/>
          </p:cNvSpPr>
          <p:nvPr>
            <p:ph type="sldNum" sz="quarter" idx="12"/>
          </p:nvPr>
        </p:nvSpPr>
        <p:spPr>
          <a:xfrm>
            <a:off x="11169522" y="608615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18</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3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715000" cy="533400"/>
          </a:xfrm>
        </p:spPr>
        <p:txBody>
          <a:bodyPr>
            <a:normAutofit/>
          </a:bodyPr>
          <a:lstStyle/>
          <a:p>
            <a:pPr algn="l"/>
            <a:r>
              <a:rPr lang="en-US" sz="3200" dirty="0" smtClean="0">
                <a:effectLst/>
              </a:rPr>
              <a:t>conclusion</a:t>
            </a:r>
            <a:endParaRPr lang="en-US" sz="3200" dirty="0">
              <a:effectLst/>
            </a:endParaRPr>
          </a:p>
        </p:txBody>
      </p:sp>
      <p:sp>
        <p:nvSpPr>
          <p:cNvPr id="2" name="Rectangle 1"/>
          <p:cNvSpPr/>
          <p:nvPr/>
        </p:nvSpPr>
        <p:spPr>
          <a:xfrm>
            <a:off x="472440" y="846803"/>
            <a:ext cx="11247120" cy="5632311"/>
          </a:xfrm>
          <a:prstGeom prst="rect">
            <a:avLst/>
          </a:prstGeom>
        </p:spPr>
        <p:txBody>
          <a:bodyPr wrap="square">
            <a:spAutoFit/>
          </a:bodyPr>
          <a:lstStyle/>
          <a:p>
            <a:pPr marL="342900" indent="-342900" algn="just">
              <a:lnSpc>
                <a:spcPct val="20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study presents an experimental investigation of </a:t>
            </a:r>
            <a:r>
              <a:rPr lang="en-US" sz="2000" dirty="0" smtClean="0">
                <a:latin typeface="Times New Roman" panose="02020603050405020304" pitchFamily="18" charset="0"/>
                <a:cs typeface="Times New Roman" panose="02020603050405020304" pitchFamily="18" charset="0"/>
              </a:rPr>
              <a:t>WEDM </a:t>
            </a:r>
            <a:r>
              <a:rPr lang="en-US" sz="2000" dirty="0">
                <a:latin typeface="Times New Roman" panose="02020603050405020304" pitchFamily="18" charset="0"/>
                <a:cs typeface="Times New Roman" panose="02020603050405020304" pitchFamily="18" charset="0"/>
              </a:rPr>
              <a:t>for improving the process performance</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20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ANFIS was successfully used to develop an empirical model for modeling the relation between the predictor variables (Ton, IP, and WT) and the performance parameters (CS, Ra, and HAZ). </a:t>
            </a:r>
            <a:endParaRPr lang="en-US" sz="20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ANFIS model with </a:t>
            </a:r>
            <a:r>
              <a:rPr lang="en-US" sz="2000" dirty="0" err="1">
                <a:latin typeface="Times New Roman" panose="02020603050405020304" pitchFamily="18" charset="0"/>
                <a:cs typeface="Times New Roman" panose="02020603050405020304" pitchFamily="18" charset="0"/>
              </a:rPr>
              <a:t>gbellmf</a:t>
            </a:r>
            <a:r>
              <a:rPr lang="en-US" sz="2000" dirty="0">
                <a:latin typeface="Times New Roman" panose="02020603050405020304" pitchFamily="18" charset="0"/>
                <a:cs typeface="Times New Roman" panose="02020603050405020304" pitchFamily="18" charset="0"/>
              </a:rPr>
              <a:t> is accurate and can be used to predict </a:t>
            </a:r>
            <a:r>
              <a:rPr lang="en-US" sz="2000" dirty="0" smtClean="0">
                <a:latin typeface="Times New Roman" panose="02020603050405020304" pitchFamily="18" charset="0"/>
                <a:cs typeface="Times New Roman" panose="02020603050405020304" pitchFamily="18" charset="0"/>
              </a:rPr>
              <a:t>CS, Ra,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HAZ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WEDM.</a:t>
            </a:r>
          </a:p>
          <a:p>
            <a:pPr marL="342900" indent="-342900" algn="just">
              <a:lnSpc>
                <a:spcPct val="20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To verity the ANFIS model, The </a:t>
            </a:r>
            <a:r>
              <a:rPr lang="en-US" sz="2000" dirty="0">
                <a:latin typeface="Times New Roman" panose="02020603050405020304" pitchFamily="18" charset="0"/>
                <a:cs typeface="Times New Roman" panose="02020603050405020304" pitchFamily="18" charset="0"/>
              </a:rPr>
              <a:t>predicted </a:t>
            </a:r>
            <a:r>
              <a:rPr lang="en-US" sz="2000" dirty="0" smtClean="0">
                <a:latin typeface="Times New Roman" panose="02020603050405020304" pitchFamily="18" charset="0"/>
                <a:cs typeface="Times New Roman" panose="02020603050405020304" pitchFamily="18" charset="0"/>
              </a:rPr>
              <a:t>CS, Ra,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HAZ </a:t>
            </a:r>
            <a:r>
              <a:rPr lang="en-US" sz="2000" dirty="0">
                <a:latin typeface="Times New Roman" panose="02020603050405020304" pitchFamily="18" charset="0"/>
                <a:cs typeface="Times New Roman" panose="02020603050405020304" pitchFamily="18" charset="0"/>
              </a:rPr>
              <a:t>were compared with measured data, and the average prediction error </a:t>
            </a:r>
            <a:r>
              <a:rPr lang="en-US" sz="2000" dirty="0" smtClean="0">
                <a:latin typeface="Times New Roman" panose="02020603050405020304" pitchFamily="18" charset="0"/>
                <a:cs typeface="Times New Roman" panose="02020603050405020304" pitchFamily="18" charset="0"/>
              </a:rPr>
              <a:t>for CS, Ra, and HAZ were </a:t>
            </a:r>
            <a:r>
              <a:rPr lang="en-US" sz="2000" dirty="0">
                <a:latin typeface="Times New Roman" panose="02020603050405020304" pitchFamily="18" charset="0"/>
                <a:cs typeface="Times New Roman" panose="02020603050405020304" pitchFamily="18" charset="0"/>
              </a:rPr>
              <a:t>3.41, 3.89, and 4.1 respectively</a:t>
            </a:r>
            <a:r>
              <a:rPr lang="en-US" sz="2000" dirty="0" smtClean="0">
                <a:latin typeface="Times New Roman" panose="02020603050405020304" pitchFamily="18" charset="0"/>
                <a:cs typeface="Times New Roman" panose="02020603050405020304" pitchFamily="18" charset="0"/>
              </a:rPr>
              <a:t>.</a:t>
            </a:r>
          </a:p>
          <a:p>
            <a:pPr marL="342900" indent="-342900" algn="just">
              <a:lnSpc>
                <a:spcPct val="20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Also, This </a:t>
            </a:r>
            <a:r>
              <a:rPr lang="en-US" sz="2000" dirty="0">
                <a:latin typeface="Times New Roman" panose="02020603050405020304" pitchFamily="18" charset="0"/>
                <a:cs typeface="Times New Roman" panose="02020603050405020304" pitchFamily="18" charset="0"/>
              </a:rPr>
              <a:t>study concludes that the </a:t>
            </a:r>
            <a:r>
              <a:rPr lang="en-US" sz="2000" b="1" dirty="0">
                <a:solidFill>
                  <a:srgbClr val="FFFF00"/>
                </a:solidFill>
                <a:latin typeface="Times New Roman" panose="02020603050405020304" pitchFamily="18" charset="0"/>
                <a:cs typeface="Times New Roman" panose="02020603050405020304" pitchFamily="18" charset="0"/>
              </a:rPr>
              <a:t>peak current </a:t>
            </a:r>
            <a:r>
              <a:rPr lang="en-US" sz="2000" dirty="0">
                <a:latin typeface="Times New Roman" panose="02020603050405020304" pitchFamily="18" charset="0"/>
                <a:cs typeface="Times New Roman" panose="02020603050405020304" pitchFamily="18" charset="0"/>
              </a:rPr>
              <a:t>and </a:t>
            </a:r>
            <a:r>
              <a:rPr lang="en-US" sz="2000" dirty="0">
                <a:solidFill>
                  <a:srgbClr val="FFFF00"/>
                </a:solidFill>
                <a:latin typeface="Times New Roman" panose="02020603050405020304" pitchFamily="18" charset="0"/>
                <a:cs typeface="Times New Roman" panose="02020603050405020304" pitchFamily="18" charset="0"/>
              </a:rPr>
              <a:t>pulse on time </a:t>
            </a:r>
            <a:r>
              <a:rPr lang="en-US" sz="2000" dirty="0">
                <a:latin typeface="Times New Roman" panose="02020603050405020304" pitchFamily="18" charset="0"/>
                <a:cs typeface="Times New Roman" panose="02020603050405020304" pitchFamily="18" charset="0"/>
              </a:rPr>
              <a:t>are the most significant parameters affecting the </a:t>
            </a:r>
            <a:r>
              <a:rPr lang="en-US" sz="2000" dirty="0">
                <a:solidFill>
                  <a:srgbClr val="FF0000"/>
                </a:solidFill>
                <a:latin typeface="Times New Roman" panose="02020603050405020304" pitchFamily="18" charset="0"/>
                <a:cs typeface="Times New Roman" panose="02020603050405020304" pitchFamily="18" charset="0"/>
              </a:rPr>
              <a:t>cutting speed</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surface roughness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heat affected zone</a:t>
            </a:r>
            <a:r>
              <a:rPr lang="en-US" sz="2000" dirty="0">
                <a:latin typeface="Times New Roman" panose="02020603050405020304" pitchFamily="18" charset="0"/>
                <a:cs typeface="Times New Roman" panose="02020603050405020304" pitchFamily="18" charset="0"/>
              </a:rPr>
              <a:t>. The </a:t>
            </a:r>
            <a:r>
              <a:rPr lang="en-US" sz="2000" dirty="0">
                <a:solidFill>
                  <a:srgbClr val="FFFF00"/>
                </a:solidFill>
                <a:latin typeface="Times New Roman" panose="02020603050405020304" pitchFamily="18" charset="0"/>
                <a:cs typeface="Times New Roman" panose="02020603050405020304" pitchFamily="18" charset="0"/>
              </a:rPr>
              <a:t>wire tension </a:t>
            </a:r>
            <a:r>
              <a:rPr lang="en-US" sz="2000" dirty="0">
                <a:latin typeface="Times New Roman" panose="02020603050405020304" pitchFamily="18" charset="0"/>
                <a:cs typeface="Times New Roman" panose="02020603050405020304" pitchFamily="18" charset="0"/>
              </a:rPr>
              <a:t>has minor effect on the cutting speed and heat affected zone but it has </a:t>
            </a:r>
            <a:r>
              <a:rPr lang="en-US" sz="2000" dirty="0" smtClean="0">
                <a:latin typeface="Times New Roman" panose="02020603050405020304" pitchFamily="18" charset="0"/>
                <a:cs typeface="Times New Roman" panose="02020603050405020304" pitchFamily="18" charset="0"/>
              </a:rPr>
              <a:t>considerable </a:t>
            </a:r>
            <a:r>
              <a:rPr lang="en-US" sz="2000" dirty="0">
                <a:latin typeface="Times New Roman" panose="02020603050405020304" pitchFamily="18" charset="0"/>
                <a:cs typeface="Times New Roman" panose="02020603050405020304" pitchFamily="18" charset="0"/>
              </a:rPr>
              <a:t>effect on the </a:t>
            </a:r>
            <a:r>
              <a:rPr lang="en-US" sz="2000" dirty="0">
                <a:solidFill>
                  <a:srgbClr val="FF0000"/>
                </a:solidFill>
                <a:latin typeface="Times New Roman" panose="02020603050405020304" pitchFamily="18" charset="0"/>
                <a:cs typeface="Times New Roman" panose="02020603050405020304" pitchFamily="18" charset="0"/>
              </a:rPr>
              <a:t>surface roughness</a:t>
            </a:r>
            <a:r>
              <a:rPr lang="en-US" sz="2000" dirty="0" smtClean="0">
                <a:latin typeface="Times New Roman" panose="02020603050405020304" pitchFamily="18" charset="0"/>
                <a:cs typeface="Times New Roman" panose="02020603050405020304" pitchFamily="18" charset="0"/>
              </a:rPr>
              <a:t>.</a:t>
            </a:r>
          </a:p>
        </p:txBody>
      </p:sp>
      <p:sp>
        <p:nvSpPr>
          <p:cNvPr id="3" name="Slide Number Placeholder 2"/>
          <p:cNvSpPr>
            <a:spLocks noGrp="1"/>
          </p:cNvSpPr>
          <p:nvPr>
            <p:ph type="sldNum" sz="quarter" idx="12"/>
          </p:nvPr>
        </p:nvSpPr>
        <p:spPr>
          <a:xfrm>
            <a:off x="11342787" y="6113989"/>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19</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724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1" fill="hold" grpId="1" nodeType="clickEffect">
                                  <p:stCondLst>
                                    <p:cond delay="0"/>
                                  </p:stCondLst>
                                  <p:childTnLst>
                                    <p:anim calcmode="lin" valueType="num">
                                      <p:cBhvr additive="base">
                                        <p:cTn id="18"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2">
                                            <p:txEl>
                                              <p:pRg st="0" end="0"/>
                                            </p:txEl>
                                          </p:spTgt>
                                        </p:tgtEl>
                                        <p:attrNameLst>
                                          <p:attrName>ppt_y</p:attrName>
                                        </p:attrNameLst>
                                      </p:cBhvr>
                                      <p:tavLst>
                                        <p:tav tm="0">
                                          <p:val>
                                            <p:strVal val="ppt_y"/>
                                          </p:val>
                                        </p:tav>
                                        <p:tav tm="100000">
                                          <p:val>
                                            <p:strVal val="0-ppt_h/2"/>
                                          </p:val>
                                        </p:tav>
                                      </p:tavLst>
                                    </p:anim>
                                    <p:set>
                                      <p:cBhvr>
                                        <p:cTn id="20" dur="1" fill="hold">
                                          <p:stCondLst>
                                            <p:cond delay="499"/>
                                          </p:stCondLst>
                                        </p:cTn>
                                        <p:tgtEl>
                                          <p:spTgt spid="2">
                                            <p:txEl>
                                              <p:pRg st="0" end="0"/>
                                            </p:txEl>
                                          </p:spTgt>
                                        </p:tgtEl>
                                        <p:attrNameLst>
                                          <p:attrName>style.visibility</p:attrName>
                                        </p:attrNameLst>
                                      </p:cBhvr>
                                      <p:to>
                                        <p:strVal val="hidden"/>
                                      </p:to>
                                    </p:set>
                                  </p:childTnLst>
                                </p:cTn>
                              </p:par>
                              <p:par>
                                <p:cTn id="21" presetID="2" presetClass="entr" presetSubtype="4" fill="hold" grpId="0"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1" fill="hold" grpId="1" nodeType="clickEffect">
                                  <p:stCondLst>
                                    <p:cond delay="0"/>
                                  </p:stCondLst>
                                  <p:childTnLst>
                                    <p:anim calcmode="lin" valueType="num">
                                      <p:cBhvr additive="base">
                                        <p:cTn id="28" dur="500"/>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9" dur="500"/>
                                        <p:tgtEl>
                                          <p:spTgt spid="2">
                                            <p:txEl>
                                              <p:pRg st="1" end="1"/>
                                            </p:txEl>
                                          </p:spTgt>
                                        </p:tgtEl>
                                        <p:attrNameLst>
                                          <p:attrName>ppt_y</p:attrName>
                                        </p:attrNameLst>
                                      </p:cBhvr>
                                      <p:tavLst>
                                        <p:tav tm="0">
                                          <p:val>
                                            <p:strVal val="ppt_y"/>
                                          </p:val>
                                        </p:tav>
                                        <p:tav tm="100000">
                                          <p:val>
                                            <p:strVal val="0-ppt_h/2"/>
                                          </p:val>
                                        </p:tav>
                                      </p:tavLst>
                                    </p:anim>
                                    <p:set>
                                      <p:cBhvr>
                                        <p:cTn id="30" dur="1" fill="hold">
                                          <p:stCondLst>
                                            <p:cond delay="499"/>
                                          </p:stCondLst>
                                        </p:cTn>
                                        <p:tgtEl>
                                          <p:spTgt spid="2">
                                            <p:txEl>
                                              <p:pRg st="1" end="1"/>
                                            </p:txEl>
                                          </p:spTgt>
                                        </p:tgtEl>
                                        <p:attrNameLst>
                                          <p:attrName>style.visibility</p:attrName>
                                        </p:attrNameLst>
                                      </p:cBhvr>
                                      <p:to>
                                        <p:strVal val="hidden"/>
                                      </p:to>
                                    </p:set>
                                  </p:childTnLst>
                                </p:cTn>
                              </p:par>
                              <p:par>
                                <p:cTn id="31" presetID="2" presetClass="entr" presetSubtype="4" fill="hold" grpId="0"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1" fill="hold" grpId="1" nodeType="clickEffect">
                                  <p:stCondLst>
                                    <p:cond delay="0"/>
                                  </p:stCondLst>
                                  <p:childTnLst>
                                    <p:anim calcmode="lin" valueType="num">
                                      <p:cBhvr additive="base">
                                        <p:cTn id="38"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2">
                                            <p:txEl>
                                              <p:pRg st="2" end="2"/>
                                            </p:txEl>
                                          </p:spTgt>
                                        </p:tgtEl>
                                        <p:attrNameLst>
                                          <p:attrName>ppt_y</p:attrName>
                                        </p:attrNameLst>
                                      </p:cBhvr>
                                      <p:tavLst>
                                        <p:tav tm="0">
                                          <p:val>
                                            <p:strVal val="ppt_y"/>
                                          </p:val>
                                        </p:tav>
                                        <p:tav tm="100000">
                                          <p:val>
                                            <p:strVal val="0-ppt_h/2"/>
                                          </p:val>
                                        </p:tav>
                                      </p:tavLst>
                                    </p:anim>
                                    <p:set>
                                      <p:cBhvr>
                                        <p:cTn id="40" dur="1" fill="hold">
                                          <p:stCondLst>
                                            <p:cond delay="499"/>
                                          </p:stCondLst>
                                        </p:cTn>
                                        <p:tgtEl>
                                          <p:spTgt spid="2">
                                            <p:txEl>
                                              <p:pRg st="2" end="2"/>
                                            </p:txEl>
                                          </p:spTgt>
                                        </p:tgtEl>
                                        <p:attrNameLst>
                                          <p:attrName>style.visibility</p:attrName>
                                        </p:attrNameLst>
                                      </p:cBhvr>
                                      <p:to>
                                        <p:strVal val="hidden"/>
                                      </p:to>
                                    </p:set>
                                  </p:childTnLst>
                                </p:cTn>
                              </p:par>
                              <p:par>
                                <p:cTn id="41" presetID="2" presetClass="entr" presetSubtype="4" fill="hold" grpId="0"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1" fill="hold" grpId="1" nodeType="clickEffect">
                                  <p:stCondLst>
                                    <p:cond delay="0"/>
                                  </p:stCondLst>
                                  <p:childTnLst>
                                    <p:anim calcmode="lin" valueType="num">
                                      <p:cBhvr additive="base">
                                        <p:cTn id="48" dur="500"/>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2">
                                            <p:txEl>
                                              <p:pRg st="3" end="3"/>
                                            </p:txEl>
                                          </p:spTgt>
                                        </p:tgtEl>
                                        <p:attrNameLst>
                                          <p:attrName>ppt_y</p:attrName>
                                        </p:attrNameLst>
                                      </p:cBhvr>
                                      <p:tavLst>
                                        <p:tav tm="0">
                                          <p:val>
                                            <p:strVal val="ppt_y"/>
                                          </p:val>
                                        </p:tav>
                                        <p:tav tm="100000">
                                          <p:val>
                                            <p:strVal val="0-ppt_h/2"/>
                                          </p:val>
                                        </p:tav>
                                      </p:tavLst>
                                    </p:anim>
                                    <p:set>
                                      <p:cBhvr>
                                        <p:cTn id="50" dur="1" fill="hold">
                                          <p:stCondLst>
                                            <p:cond delay="499"/>
                                          </p:stCondLst>
                                        </p:cTn>
                                        <p:tgtEl>
                                          <p:spTgt spid="2">
                                            <p:txEl>
                                              <p:pRg st="3" end="3"/>
                                            </p:txEl>
                                          </p:spTgt>
                                        </p:tgtEl>
                                        <p:attrNameLst>
                                          <p:attrName>style.visibility</p:attrName>
                                        </p:attrNameLst>
                                      </p:cBhvr>
                                      <p:to>
                                        <p:strVal val="hidden"/>
                                      </p:to>
                                    </p:set>
                                  </p:childTnLst>
                                </p:cTn>
                              </p:par>
                              <p:par>
                                <p:cTn id="51" presetID="2" presetClass="entr" presetSubtype="4" fill="hold" grpId="0"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 calcmode="lin" valueType="num">
                                      <p:cBhvr additive="base">
                                        <p:cTn id="5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1" fill="hold" grpId="1" nodeType="clickEffect">
                                  <p:stCondLst>
                                    <p:cond delay="0"/>
                                  </p:stCondLst>
                                  <p:childTnLst>
                                    <p:anim calcmode="lin" valueType="num">
                                      <p:cBhvr additive="base">
                                        <p:cTn id="58" dur="500"/>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9" dur="500"/>
                                        <p:tgtEl>
                                          <p:spTgt spid="2">
                                            <p:txEl>
                                              <p:pRg st="4" end="4"/>
                                            </p:txEl>
                                          </p:spTgt>
                                        </p:tgtEl>
                                        <p:attrNameLst>
                                          <p:attrName>ppt_y</p:attrName>
                                        </p:attrNameLst>
                                      </p:cBhvr>
                                      <p:tavLst>
                                        <p:tav tm="0">
                                          <p:val>
                                            <p:strVal val="ppt_y"/>
                                          </p:val>
                                        </p:tav>
                                        <p:tav tm="100000">
                                          <p:val>
                                            <p:strVal val="0-ppt_h/2"/>
                                          </p:val>
                                        </p:tav>
                                      </p:tavLst>
                                    </p:anim>
                                    <p:set>
                                      <p:cBhvr>
                                        <p:cTn id="60"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uiExpand="1" build="p"/>
      <p:bldP spid="2"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95" y="289561"/>
            <a:ext cx="2774285" cy="762000"/>
          </a:xfrm>
        </p:spPr>
        <p:txBody>
          <a:bodyPr>
            <a:normAutofit/>
          </a:bodyPr>
          <a:lstStyle/>
          <a:p>
            <a:r>
              <a:rPr lang="en-US" sz="3200" dirty="0"/>
              <a:t>Outline</a:t>
            </a:r>
          </a:p>
        </p:txBody>
      </p:sp>
      <p:sp>
        <p:nvSpPr>
          <p:cNvPr id="4" name="Content Placeholder 2"/>
          <p:cNvSpPr>
            <a:spLocks noGrp="1"/>
          </p:cNvSpPr>
          <p:nvPr>
            <p:ph idx="1"/>
          </p:nvPr>
        </p:nvSpPr>
        <p:spPr>
          <a:xfrm>
            <a:off x="913795" y="1051560"/>
            <a:ext cx="7513925" cy="5669280"/>
          </a:xfrm>
        </p:spPr>
        <p:txBody>
          <a:bodyPr>
            <a:normAutofit lnSpcReduction="10000"/>
          </a:bodyPr>
          <a:lstStyle/>
          <a:p>
            <a:pPr marL="517525" indent="-517525" algn="just">
              <a:lnSpc>
                <a:spcPct val="150000"/>
              </a:lnSpc>
              <a:spcBef>
                <a:spcPts val="0"/>
              </a:spcBef>
            </a:pPr>
            <a:r>
              <a:rPr lang="en-US" sz="2800" dirty="0" smtClean="0"/>
              <a:t>Introduction</a:t>
            </a:r>
            <a:endParaRPr lang="en-US" sz="500" dirty="0" smtClean="0"/>
          </a:p>
          <a:p>
            <a:pPr marL="517525" indent="-517525" algn="just">
              <a:lnSpc>
                <a:spcPct val="150000"/>
              </a:lnSpc>
              <a:spcBef>
                <a:spcPts val="0"/>
              </a:spcBef>
            </a:pPr>
            <a:r>
              <a:rPr lang="en-US" sz="2800" dirty="0" smtClean="0"/>
              <a:t>Problem Statement</a:t>
            </a:r>
            <a:endParaRPr lang="en-US" sz="500" dirty="0" smtClean="0"/>
          </a:p>
          <a:p>
            <a:pPr marL="517525" indent="-517525" algn="just">
              <a:lnSpc>
                <a:spcPct val="150000"/>
              </a:lnSpc>
              <a:spcBef>
                <a:spcPts val="0"/>
              </a:spcBef>
            </a:pPr>
            <a:r>
              <a:rPr lang="en-US" sz="2800" dirty="0"/>
              <a:t>Literature </a:t>
            </a:r>
            <a:r>
              <a:rPr lang="en-US" sz="2800" dirty="0" smtClean="0"/>
              <a:t>Review</a:t>
            </a:r>
          </a:p>
          <a:p>
            <a:pPr marL="517525" indent="-517525" algn="just">
              <a:lnSpc>
                <a:spcPct val="150000"/>
              </a:lnSpc>
              <a:spcBef>
                <a:spcPts val="0"/>
              </a:spcBef>
            </a:pPr>
            <a:r>
              <a:rPr lang="en-US" sz="2800" dirty="0" smtClean="0"/>
              <a:t>Objectives</a:t>
            </a:r>
            <a:endParaRPr lang="en-US" sz="500" dirty="0" smtClean="0"/>
          </a:p>
          <a:p>
            <a:pPr marL="517525" indent="-517525" algn="just">
              <a:lnSpc>
                <a:spcPct val="150000"/>
              </a:lnSpc>
              <a:spcBef>
                <a:spcPts val="0"/>
              </a:spcBef>
            </a:pPr>
            <a:r>
              <a:rPr lang="en-US" sz="2800" dirty="0" smtClean="0"/>
              <a:t>Experimental work</a:t>
            </a:r>
            <a:endParaRPr lang="en-US" sz="500" dirty="0" smtClean="0"/>
          </a:p>
          <a:p>
            <a:pPr marL="517525" indent="-517525" algn="just">
              <a:lnSpc>
                <a:spcPct val="150000"/>
              </a:lnSpc>
              <a:spcBef>
                <a:spcPts val="0"/>
              </a:spcBef>
            </a:pPr>
            <a:r>
              <a:rPr lang="en-US" sz="2800" dirty="0" smtClean="0"/>
              <a:t>ANFIS Modelling</a:t>
            </a:r>
          </a:p>
          <a:p>
            <a:pPr marL="517525" indent="-517525" algn="just">
              <a:lnSpc>
                <a:spcPct val="150000"/>
              </a:lnSpc>
              <a:spcBef>
                <a:spcPts val="0"/>
              </a:spcBef>
            </a:pPr>
            <a:r>
              <a:rPr lang="en-US" sz="2800" dirty="0" smtClean="0"/>
              <a:t>Results and discussion</a:t>
            </a:r>
            <a:endParaRPr lang="en-US" sz="500" dirty="0" smtClean="0"/>
          </a:p>
          <a:p>
            <a:pPr marL="517525" indent="-517525" algn="just">
              <a:lnSpc>
                <a:spcPct val="150000"/>
              </a:lnSpc>
              <a:spcBef>
                <a:spcPts val="0"/>
              </a:spcBef>
            </a:pPr>
            <a:r>
              <a:rPr lang="en-US" sz="2800" dirty="0" smtClean="0"/>
              <a:t>Conclusion</a:t>
            </a:r>
            <a:endParaRPr lang="en-US" sz="500" dirty="0" smtClean="0"/>
          </a:p>
          <a:p>
            <a:pPr marL="517525" indent="-517525" algn="just">
              <a:lnSpc>
                <a:spcPct val="150000"/>
              </a:lnSpc>
              <a:spcBef>
                <a:spcPts val="0"/>
              </a:spcBef>
            </a:pPr>
            <a:r>
              <a:rPr lang="en-US" sz="2800" dirty="0" smtClean="0"/>
              <a:t>Reference</a:t>
            </a:r>
          </a:p>
        </p:txBody>
      </p:sp>
      <p:sp>
        <p:nvSpPr>
          <p:cNvPr id="3" name="Slide Number Placeholder 2"/>
          <p:cNvSpPr>
            <a:spLocks noGrp="1"/>
          </p:cNvSpPr>
          <p:nvPr>
            <p:ph type="sldNum" sz="quarter" idx="12"/>
          </p:nvPr>
        </p:nvSpPr>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2</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2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2362199"/>
            <a:ext cx="9001462" cy="1147763"/>
          </a:xfrm>
        </p:spPr>
        <p:txBody>
          <a:bodyPr/>
          <a:lstStyle/>
          <a:p>
            <a:r>
              <a:rPr lang="en-US" dirty="0" smtClean="0"/>
              <a:t>Thank you</a:t>
            </a:r>
            <a:endParaRPr lang="en-US" dirty="0"/>
          </a:p>
        </p:txBody>
      </p:sp>
    </p:spTree>
    <p:extLst>
      <p:ext uri="{BB962C8B-B14F-4D97-AF65-F5344CB8AC3E}">
        <p14:creationId xmlns:p14="http://schemas.microsoft.com/office/powerpoint/2010/main" val="165934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259081"/>
            <a:ext cx="5715000" cy="533400"/>
          </a:xfrm>
        </p:spPr>
        <p:txBody>
          <a:bodyPr>
            <a:normAutofit/>
          </a:bodyPr>
          <a:lstStyle/>
          <a:p>
            <a:pPr algn="l"/>
            <a:r>
              <a:rPr lang="en-US" sz="3200" dirty="0">
                <a:effectLst/>
              </a:rPr>
              <a:t>REFERENCES</a:t>
            </a:r>
          </a:p>
        </p:txBody>
      </p:sp>
      <p:sp>
        <p:nvSpPr>
          <p:cNvPr id="3" name="Rectangle 2"/>
          <p:cNvSpPr/>
          <p:nvPr/>
        </p:nvSpPr>
        <p:spPr>
          <a:xfrm>
            <a:off x="213360" y="835253"/>
            <a:ext cx="11765280" cy="5909310"/>
          </a:xfrm>
          <a:prstGeom prst="rect">
            <a:avLst/>
          </a:prstGeom>
        </p:spPr>
        <p:txBody>
          <a:bodyPr wrap="square">
            <a:spAutoFit/>
          </a:bodyPr>
          <a:lstStyle/>
          <a:p>
            <a:pPr marL="350838" indent="-350838" algn="just"/>
            <a:r>
              <a:rPr lang="en-US" sz="1400" dirty="0">
                <a:latin typeface="Times New Roman" panose="02020603050405020304" pitchFamily="18" charset="0"/>
                <a:cs typeface="Times New Roman" panose="02020603050405020304" pitchFamily="18" charset="0"/>
              </a:rPr>
              <a:t>BARZANI, M. M., SARHAN, A. A. D., FARAHANY, S., RAMESH, S. &amp; MAHER, I. 2015. Investigating the Machinability of Al–Si–Cu cast alloy containing bismuth and antimony using coated carbide insert. Measurement, 62, 170-178.</a:t>
            </a:r>
          </a:p>
          <a:p>
            <a:pPr marL="350838" indent="-350838" algn="just"/>
            <a:r>
              <a:rPr lang="en-US" sz="1400" dirty="0">
                <a:latin typeface="Times New Roman" panose="02020603050405020304" pitchFamily="18" charset="0"/>
                <a:cs typeface="Times New Roman" panose="02020603050405020304" pitchFamily="18" charset="0"/>
              </a:rPr>
              <a:t>BOBBILI, R., MADHU, V. &amp; GOGIA, A. K. 2013. Effect of Wire-EDM Machining Parameters on Surface Roughness and Material Removal Rate of High Strength Armor Steel. Materials and Manufacturing Processes, 28, 364-368.</a:t>
            </a:r>
          </a:p>
          <a:p>
            <a:pPr marL="350838" indent="-350838" algn="just"/>
            <a:r>
              <a:rPr lang="en-US" sz="1400" dirty="0">
                <a:latin typeface="Times New Roman" panose="02020603050405020304" pitchFamily="18" charset="0"/>
                <a:cs typeface="Times New Roman" panose="02020603050405020304" pitchFamily="18" charset="0"/>
              </a:rPr>
              <a:t>ÇAYDAŞ, U., </a:t>
            </a:r>
            <a:r>
              <a:rPr lang="en-US" sz="1400" dirty="0" err="1">
                <a:latin typeface="Times New Roman" panose="02020603050405020304" pitchFamily="18" charset="0"/>
                <a:cs typeface="Times New Roman" panose="02020603050405020304" pitchFamily="18" charset="0"/>
              </a:rPr>
              <a:t>HASÇALıK</a:t>
            </a:r>
            <a:r>
              <a:rPr lang="en-US" sz="1400" dirty="0">
                <a:latin typeface="Times New Roman" panose="02020603050405020304" pitchFamily="18" charset="0"/>
                <a:cs typeface="Times New Roman" panose="02020603050405020304" pitchFamily="18" charset="0"/>
              </a:rPr>
              <a:t>, A. &amp; EKICI, S. 2009. An adaptive neuro-fuzzy inference system (ANFIS) model for wire-EDM. Expert Systems with Applications, 36, 6135-6139.</a:t>
            </a:r>
          </a:p>
          <a:p>
            <a:pPr marL="350838" indent="-350838" algn="just"/>
            <a:r>
              <a:rPr lang="en-US" sz="1400" dirty="0">
                <a:latin typeface="Times New Roman" panose="02020603050405020304" pitchFamily="18" charset="0"/>
                <a:cs typeface="Times New Roman" panose="02020603050405020304" pitchFamily="18" charset="0"/>
              </a:rPr>
              <a:t>EL-HOFY, H. 2005. Advanced machining processes, McGraw-Hill.</a:t>
            </a:r>
          </a:p>
          <a:p>
            <a:pPr marL="350838" indent="-350838" algn="just"/>
            <a:r>
              <a:rPr lang="en-US" sz="1400" dirty="0">
                <a:latin typeface="Times New Roman" panose="02020603050405020304" pitchFamily="18" charset="0"/>
                <a:cs typeface="Times New Roman" panose="02020603050405020304" pitchFamily="18" charset="0"/>
              </a:rPr>
              <a:t>GÖKLER, M. İ. &amp; OZANÖZGÜ, A. M. 2000. Experimental investigation of effects of cutting parameters on surface roughness in the WEDM process. International Journal of Machine Tools and Manufacture, 40, 1831-1848.</a:t>
            </a:r>
          </a:p>
          <a:p>
            <a:pPr marL="350838" indent="-350838" algn="just"/>
            <a:r>
              <a:rPr lang="en-US" sz="1400" dirty="0">
                <a:latin typeface="Times New Roman" panose="02020603050405020304" pitchFamily="18" charset="0"/>
                <a:cs typeface="Times New Roman" panose="02020603050405020304" pitchFamily="18" charset="0"/>
              </a:rPr>
              <a:t>HEWIDY, M., EL-TAWEEL, T. &amp; EL-SAFTY, M. 2005. Modelling the machining parameters of wire electrical discharge machining of Inconel 601 using RSM. Journal of Materials Processing Technology, 169, 328-336.</a:t>
            </a:r>
          </a:p>
          <a:p>
            <a:pPr marL="350838" indent="-350838" algn="just"/>
            <a:r>
              <a:rPr lang="en-US" sz="1400" dirty="0">
                <a:latin typeface="Times New Roman" panose="02020603050405020304" pitchFamily="18" charset="0"/>
                <a:cs typeface="Times New Roman" panose="02020603050405020304" pitchFamily="18" charset="0"/>
              </a:rPr>
              <a:t>HO, K. H., NEWMAN, S. T., RAHIMIFARD, S. &amp; ALLEN, R. D. 2004. State of the art in wire electrical discharge machining (WEDM). International Journal of Machine Tools and Manufacture, 44, 1247-1259.</a:t>
            </a:r>
          </a:p>
          <a:p>
            <a:pPr marL="350838" indent="-350838" algn="just"/>
            <a:r>
              <a:rPr lang="en-US" sz="1400" dirty="0">
                <a:latin typeface="Times New Roman" panose="02020603050405020304" pitchFamily="18" charset="0"/>
                <a:cs typeface="Times New Roman" panose="02020603050405020304" pitchFamily="18" charset="0"/>
              </a:rPr>
              <a:t>HUANG, J. T., LIAO, Y. S. &amp; HSUE, W. J. 1999. Determination of finish-cutting operation number and machining-parameters setting in wire electrical discharge machining. Journal of Materials Processing Technology, 87, 69-81.</a:t>
            </a:r>
          </a:p>
          <a:p>
            <a:pPr marL="350838" indent="-350838" algn="just"/>
            <a:r>
              <a:rPr lang="en-US" sz="1400" dirty="0">
                <a:latin typeface="Times New Roman" panose="02020603050405020304" pitchFamily="18" charset="0"/>
                <a:cs typeface="Times New Roman" panose="02020603050405020304" pitchFamily="18" charset="0"/>
              </a:rPr>
              <a:t>JANG, J.-S. R., SUN, C.-T. &amp; MIZUTANI, E. 1997. Neuro-fuzzy and soft computing : a computational approach to learning and machine intelligence, U.S.A., Prentice Hall, Inc</a:t>
            </a:r>
            <a:r>
              <a:rPr lang="en-US" sz="1400" dirty="0" smtClean="0">
                <a:latin typeface="Times New Roman" panose="02020603050405020304" pitchFamily="18" charset="0"/>
                <a:cs typeface="Times New Roman" panose="02020603050405020304" pitchFamily="18" charset="0"/>
              </a:rPr>
              <a:t>.</a:t>
            </a:r>
          </a:p>
          <a:p>
            <a:pPr marL="350838" indent="-350838" algn="just"/>
            <a:r>
              <a:rPr lang="en-US" sz="1400" dirty="0">
                <a:latin typeface="Times New Roman" panose="02020603050405020304" pitchFamily="18" charset="0"/>
                <a:cs typeface="Times New Roman" panose="02020603050405020304" pitchFamily="18" charset="0"/>
              </a:rPr>
              <a:t>JANGRA, K., GROVER, S. &amp; AGGARWAL, A. 2011. Simultaneous optimization of material removal rate and surface roughness for WEDM of WC-Co composite using grey relational analysis along with Taguchi method. International Journal of Industrial Engineering Computations, 2, 479-490.</a:t>
            </a:r>
          </a:p>
          <a:p>
            <a:pPr marL="350838" indent="-350838" algn="just"/>
            <a:r>
              <a:rPr lang="en-US" sz="1400" dirty="0">
                <a:latin typeface="Times New Roman" panose="02020603050405020304" pitchFamily="18" charset="0"/>
                <a:cs typeface="Times New Roman" panose="02020603050405020304" pitchFamily="18" charset="0"/>
              </a:rPr>
              <a:t>KRUTH, J. P., VAN HUMBEECK, J. &amp; STEVENS, L. 1995. Micro structural investigation and metallographic analysis of the white layer of a surface machined by electro discharge machining. Proceedings of international symposium for </a:t>
            </a:r>
            <a:r>
              <a:rPr lang="en-US" sz="1400" dirty="0" err="1">
                <a:latin typeface="Times New Roman" panose="02020603050405020304" pitchFamily="18" charset="0"/>
                <a:cs typeface="Times New Roman" panose="02020603050405020304" pitchFamily="18" charset="0"/>
              </a:rPr>
              <a:t>electromachining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isem</a:t>
            </a:r>
            <a:r>
              <a:rPr lang="en-US" sz="1400" dirty="0">
                <a:latin typeface="Times New Roman" panose="02020603050405020304" pitchFamily="18" charset="0"/>
                <a:cs typeface="Times New Roman" panose="02020603050405020304" pitchFamily="18" charset="0"/>
              </a:rPr>
              <a:t> 11. Les Presses </a:t>
            </a:r>
            <a:r>
              <a:rPr lang="en-US" sz="1400" dirty="0" err="1">
                <a:latin typeface="Times New Roman" panose="02020603050405020304" pitchFamily="18" charset="0"/>
                <a:cs typeface="Times New Roman" panose="02020603050405020304" pitchFamily="18" charset="0"/>
              </a:rPr>
              <a:t>Polytechniques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Romandes</a:t>
            </a:r>
            <a:r>
              <a:rPr lang="en-US" sz="1400" dirty="0">
                <a:latin typeface="Times New Roman" panose="02020603050405020304" pitchFamily="18" charset="0"/>
                <a:cs typeface="Times New Roman" panose="02020603050405020304" pitchFamily="18" charset="0"/>
              </a:rPr>
              <a:t> , Lausanne, Switzerland.</a:t>
            </a:r>
          </a:p>
          <a:p>
            <a:pPr marL="350838" indent="-350838" algn="just"/>
            <a:r>
              <a:rPr lang="en-US" sz="1400" dirty="0">
                <a:latin typeface="Times New Roman" panose="02020603050405020304" pitchFamily="18" charset="0"/>
                <a:cs typeface="Times New Roman" panose="02020603050405020304" pitchFamily="18" charset="0"/>
              </a:rPr>
              <a:t>KUMAR, K. &amp; AGARWAL, S. 2012. Multi-objective parametric optimization on machining with wire electric discharge machining. The International Journal of Advanced Manufacturing Technology, 62, 617-633.</a:t>
            </a:r>
          </a:p>
          <a:p>
            <a:pPr marL="350838" indent="-350838" algn="just"/>
            <a:r>
              <a:rPr lang="en-US" sz="1400" dirty="0">
                <a:latin typeface="Times New Roman" panose="02020603050405020304" pitchFamily="18" charset="0"/>
                <a:cs typeface="Times New Roman" panose="02020603050405020304" pitchFamily="18" charset="0"/>
              </a:rPr>
              <a:t>MAHER, I., ELTAIB, M. E. H. &amp; EL-ZAHRY, R. M. Surface roughness prediction in end milling using multiple regression and adaptive neuro-fuzzy inference system.  International Conference on Mechanical Engineering Advanced Technology For Industrial Production, 12-14/December 2006 </a:t>
            </a:r>
            <a:r>
              <a:rPr lang="en-US" sz="1400" dirty="0" err="1">
                <a:latin typeface="Times New Roman" panose="02020603050405020304" pitchFamily="18" charset="0"/>
                <a:cs typeface="Times New Roman" panose="02020603050405020304" pitchFamily="18" charset="0"/>
              </a:rPr>
              <a:t>Assiut</a:t>
            </a:r>
            <a:r>
              <a:rPr lang="en-US" sz="1400" dirty="0">
                <a:latin typeface="Times New Roman" panose="02020603050405020304" pitchFamily="18" charset="0"/>
                <a:cs typeface="Times New Roman" panose="02020603050405020304" pitchFamily="18" charset="0"/>
              </a:rPr>
              <a:t> University, Egypt. </a:t>
            </a:r>
            <a:r>
              <a:rPr lang="en-US" sz="1400" dirty="0" err="1">
                <a:latin typeface="Times New Roman" panose="02020603050405020304" pitchFamily="18" charset="0"/>
                <a:cs typeface="Times New Roman" panose="02020603050405020304" pitchFamily="18" charset="0"/>
              </a:rPr>
              <a:t>Assiut</a:t>
            </a:r>
            <a:r>
              <a:rPr lang="en-US" sz="1400" dirty="0">
                <a:latin typeface="Times New Roman" panose="02020603050405020304" pitchFamily="18" charset="0"/>
                <a:cs typeface="Times New Roman" panose="02020603050405020304" pitchFamily="18" charset="0"/>
              </a:rPr>
              <a:t> University, 614-620</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085270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40" y="132137"/>
            <a:ext cx="3881481" cy="620900"/>
          </a:xfrm>
        </p:spPr>
        <p:txBody>
          <a:bodyPr>
            <a:normAutofit/>
          </a:bodyPr>
          <a:lstStyle/>
          <a:p>
            <a:pPr algn="l"/>
            <a:r>
              <a:rPr lang="en-US" sz="3200" dirty="0" smtClean="0"/>
              <a:t>Introduction</a:t>
            </a:r>
            <a:endParaRPr lang="en-US" sz="3200" dirty="0"/>
          </a:p>
        </p:txBody>
      </p:sp>
      <p:sp>
        <p:nvSpPr>
          <p:cNvPr id="3" name="Content Placeholder 2"/>
          <p:cNvSpPr>
            <a:spLocks noGrp="1"/>
          </p:cNvSpPr>
          <p:nvPr>
            <p:ph idx="1"/>
          </p:nvPr>
        </p:nvSpPr>
        <p:spPr>
          <a:xfrm>
            <a:off x="335521" y="1630679"/>
            <a:ext cx="5440440" cy="1722121"/>
          </a:xfrm>
          <a:solidFill>
            <a:srgbClr val="92D050"/>
          </a:solidFill>
        </p:spPr>
        <p:txBody>
          <a:bodyPr>
            <a:normAutofit lnSpcReduction="10000"/>
          </a:bodyPr>
          <a:lstStyle/>
          <a:p>
            <a:pPr marL="0" indent="0" algn="just">
              <a:lnSpc>
                <a:spcPct val="150000"/>
              </a:lnSpc>
              <a:spcBef>
                <a:spcPts val="200"/>
              </a:spcBef>
              <a:spcAft>
                <a:spcPts val="600"/>
              </a:spcAft>
              <a:buNone/>
            </a:pPr>
            <a:r>
              <a:rPr lang="en-GB" sz="2400" dirty="0">
                <a:solidFill>
                  <a:schemeClr val="bg1"/>
                </a:solidFill>
                <a:effectLst/>
                <a:latin typeface="Times New Roman" panose="02020603050405020304" pitchFamily="18" charset="0"/>
                <a:ea typeface="Times New Roman" panose="02020603050405020304" pitchFamily="18" charset="0"/>
              </a:rPr>
              <a:t>WEDM is an electro-thermal machining process for conductive </a:t>
            </a:r>
            <a:r>
              <a:rPr lang="en-GB" sz="2400" dirty="0" smtClean="0">
                <a:solidFill>
                  <a:schemeClr val="bg1"/>
                </a:solidFill>
                <a:effectLst/>
                <a:latin typeface="Times New Roman" panose="02020603050405020304" pitchFamily="18" charset="0"/>
                <a:ea typeface="Times New Roman" panose="02020603050405020304" pitchFamily="18" charset="0"/>
              </a:rPr>
              <a:t>and difficult to cut materials</a:t>
            </a:r>
            <a:r>
              <a:rPr lang="en-GB" sz="2400" dirty="0">
                <a:solidFill>
                  <a:schemeClr val="bg1"/>
                </a:solidFill>
                <a:effectLst/>
                <a:latin typeface="Times New Roman" panose="02020603050405020304" pitchFamily="18" charset="0"/>
                <a:ea typeface="Times New Roman" panose="02020603050405020304" pitchFamily="18" charset="0"/>
              </a:rPr>
              <a:t>. </a:t>
            </a:r>
            <a:endParaRPr lang="en-US" sz="2400" dirty="0">
              <a:solidFill>
                <a:schemeClr val="bg1"/>
              </a:solidFill>
              <a:effectLst/>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7579" y="1593602"/>
            <a:ext cx="6101265" cy="457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8747155" y="132137"/>
            <a:ext cx="31606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1" eaLnBrk="0" fontAlgn="base" hangingPunct="0">
              <a:spcBef>
                <a:spcPct val="0"/>
              </a:spcBef>
              <a:spcAft>
                <a:spcPct val="0"/>
              </a:spcAft>
              <a:defRPr sz="4200" kern="1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a:lstStyle>
          <a:p>
            <a:pPr defTabSz="914400" rtl="0" eaLnBrk="1" hangingPunct="1"/>
            <a:r>
              <a:rPr lang="en-US" altLang="en-US" sz="2800" b="1" dirty="0" smtClean="0">
                <a:solidFill>
                  <a:srgbClr val="FFFF00"/>
                </a:solidFill>
                <a:latin typeface="Times New Roman" panose="02020603050405020304" pitchFamily="18" charset="0"/>
                <a:cs typeface="Times New Roman" panose="02020603050405020304" pitchFamily="18" charset="0"/>
              </a:rPr>
              <a:t>Wire EDM Process</a:t>
            </a:r>
          </a:p>
        </p:txBody>
      </p:sp>
      <p:sp>
        <p:nvSpPr>
          <p:cNvPr id="12" name="Rectangle 11"/>
          <p:cNvSpPr/>
          <p:nvPr/>
        </p:nvSpPr>
        <p:spPr>
          <a:xfrm>
            <a:off x="335521" y="4439780"/>
            <a:ext cx="5440440" cy="1754326"/>
          </a:xfrm>
          <a:prstGeom prst="rect">
            <a:avLst/>
          </a:prstGeom>
          <a:solidFill>
            <a:srgbClr val="92D050"/>
          </a:solidFill>
        </p:spPr>
        <p:txBody>
          <a:bodyPr wrap="square">
            <a:spAutoFit/>
          </a:bodyPr>
          <a:lstStyle/>
          <a:p>
            <a:pPr algn="just">
              <a:lnSpc>
                <a:spcPct val="150000"/>
              </a:lnSpc>
              <a:spcBef>
                <a:spcPts val="200"/>
              </a:spcBef>
              <a:spcAft>
                <a:spcPts val="600"/>
              </a:spcAft>
            </a:pPr>
            <a:r>
              <a:rPr lang="en-GB" sz="2400" dirty="0">
                <a:solidFill>
                  <a:schemeClr val="bg1"/>
                </a:solidFill>
                <a:latin typeface="Times New Roman" panose="02020603050405020304" pitchFamily="18" charset="0"/>
                <a:ea typeface="Times New Roman" panose="02020603050405020304" pitchFamily="18" charset="0"/>
              </a:rPr>
              <a:t>A metal wire electrode with de-ionized water is used to machine metal by the heat produced from electrical sparks. </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6" name="Slide Number Placeholder 5"/>
          <p:cNvSpPr>
            <a:spLocks noGrp="1"/>
          </p:cNvSpPr>
          <p:nvPr>
            <p:ph type="sldNum" sz="quarter" idx="12"/>
          </p:nvPr>
        </p:nvSpPr>
        <p:spPr>
          <a:xfrm>
            <a:off x="10514011" y="620331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3</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0-#ppt_h/2"/>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38370" y="1408942"/>
            <a:ext cx="4817155" cy="3323987"/>
          </a:xfrm>
          <a:prstGeom prst="rect">
            <a:avLst/>
          </a:prstGeom>
          <a:solidFill>
            <a:schemeClr val="tx2"/>
          </a:solidFill>
          <a:ln>
            <a:noFill/>
          </a:ln>
          <a:effectLst/>
          <a:extLst/>
        </p:spPr>
        <p:txBody>
          <a:bodyPr vert="horz" wrap="square" lIns="0" tIns="0" rIns="0" bIns="0" numCol="1" anchor="t" anchorCtr="0" compatLnSpc="1">
            <a:prstTxWarp prst="textNoShape">
              <a:avLst/>
            </a:prstTxWarp>
            <a:spAutoFit/>
          </a:bodyPr>
          <a:lst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defTabSz="914400" rtl="0" eaLnBrk="1" hangingPunct="1">
              <a:lnSpc>
                <a:spcPct val="150000"/>
              </a:lnSpc>
              <a:buClr>
                <a:srgbClr val="FF0000"/>
              </a:buClr>
              <a:buFont typeface="Wingdings" panose="05000000000000000000" pitchFamily="2" charset="2"/>
              <a:buNone/>
            </a:pPr>
            <a:r>
              <a:rPr lang="en-US" altLang="en-US" sz="2400" dirty="0" smtClean="0">
                <a:solidFill>
                  <a:schemeClr val="bg1"/>
                </a:solidFill>
                <a:latin typeface="Times New Roman" panose="02020603050405020304" pitchFamily="18" charset="0"/>
                <a:cs typeface="Times New Roman" panose="02020603050405020304" pitchFamily="18" charset="0"/>
              </a:rPr>
              <a:t>A pulse voltage is applied between the wire electrode and </a:t>
            </a:r>
            <a:r>
              <a:rPr lang="en-US" altLang="en-US" sz="2400" dirty="0" err="1" smtClean="0">
                <a:solidFill>
                  <a:schemeClr val="bg1"/>
                </a:solidFill>
                <a:latin typeface="Times New Roman" panose="02020603050405020304" pitchFamily="18" charset="0"/>
                <a:cs typeface="Times New Roman" panose="02020603050405020304" pitchFamily="18" charset="0"/>
              </a:rPr>
              <a:t>workpiece</a:t>
            </a:r>
            <a:r>
              <a:rPr lang="en-US" altLang="en-US" sz="2400" dirty="0" smtClean="0">
                <a:solidFill>
                  <a:schemeClr val="bg1"/>
                </a:solidFill>
                <a:latin typeface="Times New Roman" panose="02020603050405020304" pitchFamily="18" charset="0"/>
                <a:cs typeface="Times New Roman" panose="02020603050405020304" pitchFamily="18" charset="0"/>
              </a:rPr>
              <a:t> in the processing fluid to melt or evaporate the surface of the </a:t>
            </a:r>
            <a:r>
              <a:rPr lang="en-US" altLang="en-US" sz="2400" dirty="0" err="1" smtClean="0">
                <a:solidFill>
                  <a:schemeClr val="bg1"/>
                </a:solidFill>
                <a:latin typeface="Times New Roman" panose="02020603050405020304" pitchFamily="18" charset="0"/>
                <a:cs typeface="Times New Roman" panose="02020603050405020304" pitchFamily="18" charset="0"/>
              </a:rPr>
              <a:t>workpiece</a:t>
            </a:r>
            <a:r>
              <a:rPr lang="en-US" altLang="en-US" sz="2400" dirty="0" smtClean="0">
                <a:solidFill>
                  <a:schemeClr val="bg1"/>
                </a:solidFill>
                <a:latin typeface="Times New Roman" panose="02020603050405020304" pitchFamily="18" charset="0"/>
                <a:cs typeface="Times New Roman" panose="02020603050405020304" pitchFamily="18" charset="0"/>
              </a:rPr>
              <a:t> by the </a:t>
            </a:r>
            <a:r>
              <a:rPr lang="en-US" altLang="en-US" sz="2400" b="1" dirty="0" smtClean="0">
                <a:solidFill>
                  <a:schemeClr val="bg1"/>
                </a:solidFill>
                <a:latin typeface="Times New Roman" panose="02020603050405020304" pitchFamily="18" charset="0"/>
                <a:cs typeface="Times New Roman" panose="02020603050405020304" pitchFamily="18" charset="0"/>
              </a:rPr>
              <a:t>thermal energy</a:t>
            </a:r>
            <a:r>
              <a:rPr lang="en-US" altLang="en-US" sz="2400" dirty="0" smtClean="0">
                <a:solidFill>
                  <a:schemeClr val="bg1"/>
                </a:solidFill>
                <a:latin typeface="Times New Roman" panose="02020603050405020304" pitchFamily="18" charset="0"/>
                <a:cs typeface="Times New Roman" panose="02020603050405020304" pitchFamily="18" charset="0"/>
              </a:rPr>
              <a:t> of an </a:t>
            </a:r>
            <a:r>
              <a:rPr lang="en-US" altLang="en-US" sz="2400" b="1" dirty="0" smtClean="0">
                <a:solidFill>
                  <a:schemeClr val="bg1"/>
                </a:solidFill>
                <a:latin typeface="Times New Roman" panose="02020603050405020304" pitchFamily="18" charset="0"/>
                <a:cs typeface="Times New Roman" panose="02020603050405020304" pitchFamily="18" charset="0"/>
              </a:rPr>
              <a:t>electric discharge</a:t>
            </a:r>
            <a:r>
              <a:rPr lang="en-US" altLang="en-US" sz="2400" dirty="0" smtClean="0">
                <a:solidFill>
                  <a:schemeClr val="bg1"/>
                </a:solidFill>
                <a:latin typeface="Times New Roman" panose="02020603050405020304" pitchFamily="18" charset="0"/>
                <a:cs typeface="Times New Roman" panose="02020603050405020304" pitchFamily="18" charset="0"/>
              </a:rPr>
              <a:t>.</a:t>
            </a:r>
          </a:p>
        </p:txBody>
      </p:sp>
      <p:sp>
        <p:nvSpPr>
          <p:cNvPr id="7" name="Rectangle 3"/>
          <p:cNvSpPr txBox="1">
            <a:spLocks noChangeArrowheads="1"/>
          </p:cNvSpPr>
          <p:nvPr/>
        </p:nvSpPr>
        <p:spPr bwMode="auto">
          <a:xfrm>
            <a:off x="0" y="4904740"/>
            <a:ext cx="12192000" cy="1809726"/>
          </a:xfrm>
          <a:prstGeom prst="rect">
            <a:avLst/>
          </a:prstGeom>
          <a:solidFill>
            <a:srgbClr val="35742A"/>
          </a:solidFill>
          <a:ln w="19050" cap="flat" cmpd="sng" algn="ctr">
            <a:solidFill>
              <a:srgbClr val="FFFFFF"/>
            </a:solidFill>
            <a:prstDash val="solid"/>
            <a:miter lim="800000"/>
          </a:ln>
          <a:effectLst/>
          <a:extLst/>
        </p:spPr>
        <p:txBody>
          <a:bodyPr wrap="square" lIns="0" tIns="0" rIns="0" bIns="0">
            <a:spAutoFit/>
          </a:bodyPr>
          <a:lst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20000"/>
              </a:spcBef>
              <a:spcAft>
                <a:spcPct val="0"/>
              </a:spcAft>
              <a:buClr>
                <a:srgbClr val="FF0000"/>
              </a:buClr>
              <a:buSzPct val="65000"/>
              <a:buFont typeface="Wingdings" panose="05000000000000000000" pitchFamily="2" charset="2"/>
              <a:buNone/>
              <a:tabLst/>
              <a:defRPr/>
            </a:pPr>
            <a:r>
              <a:rPr kumimoji="0" lang="en-US" altLang="en-US" sz="2400" b="1"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The main 4 parameters of this process are </a:t>
            </a:r>
            <a:r>
              <a:rPr kumimoji="0" lang="en-US" altLang="en-US" sz="2400" b="0" i="0" u="none" strike="noStrike" kern="1200" cap="none" spc="0" normalizeH="0" baseline="0" noProof="0" dirty="0" smtClean="0">
                <a:ln>
                  <a:noFill/>
                </a:ln>
                <a:solidFill>
                  <a:srgbClr val="C00000"/>
                </a:solidFill>
                <a:effectLst/>
                <a:uLnTx/>
                <a:uFillTx/>
                <a:latin typeface="Times New Roman" panose="02020603050405020304" pitchFamily="18" charset="0"/>
                <a:ea typeface="+mn-ea"/>
                <a:cs typeface="Times New Roman" panose="02020603050405020304" pitchFamily="18" charset="0"/>
              </a:rPr>
              <a:t>:</a:t>
            </a:r>
          </a:p>
          <a:p>
            <a:pPr marL="739775" marR="0" lvl="0" indent="-282575" algn="justLow" defTabSz="914400" rtl="0" eaLnBrk="1" fontAlgn="base" latinLnBrk="0" hangingPunct="1">
              <a:lnSpc>
                <a:spcPct val="150000"/>
              </a:lnSpc>
              <a:spcBef>
                <a:spcPct val="20000"/>
              </a:spcBef>
              <a:spcAft>
                <a:spcPct val="0"/>
              </a:spcAft>
              <a:buClr>
                <a:srgbClr val="FF0000"/>
              </a:buClr>
              <a:buSzPct val="65000"/>
              <a:buFont typeface="Wingdings" panose="05000000000000000000" pitchFamily="2" charset="2"/>
              <a:buNone/>
              <a:tabLst/>
              <a:defRPr/>
            </a:pPr>
            <a:r>
              <a:rPr kumimoji="0" lang="en-US" alt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 – Electrical parameters 					2 – Electrode parameters</a:t>
            </a:r>
          </a:p>
          <a:p>
            <a:pPr marL="739775" marR="0" lvl="0" indent="-282575" algn="l" defTabSz="914400" rtl="0" eaLnBrk="1" fontAlgn="base" latinLnBrk="0" hangingPunct="1">
              <a:lnSpc>
                <a:spcPct val="150000"/>
              </a:lnSpc>
              <a:spcBef>
                <a:spcPct val="20000"/>
              </a:spcBef>
              <a:spcAft>
                <a:spcPct val="0"/>
              </a:spcAft>
              <a:buClr>
                <a:srgbClr val="FF0000"/>
              </a:buClr>
              <a:buSzPct val="65000"/>
              <a:buFont typeface="Wingdings" panose="05000000000000000000" pitchFamily="2" charset="2"/>
              <a:buNone/>
              <a:tabLst/>
              <a:defRPr/>
            </a:pPr>
            <a:r>
              <a:rPr kumimoji="0" lang="en-US" alt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 – Dielectric fluid ( non electrical parameters)		4 – </a:t>
            </a:r>
            <a:r>
              <a:rPr kumimoji="0" lang="en-US" alt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Workpiece</a:t>
            </a:r>
            <a:r>
              <a:rPr kumimoji="0" lang="en-US" alt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parameters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0920" y="1465544"/>
            <a:ext cx="6650261" cy="29845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152640" y="132137"/>
            <a:ext cx="3881481" cy="620900"/>
          </a:xfrm>
        </p:spPr>
        <p:txBody>
          <a:bodyPr>
            <a:normAutofit/>
          </a:bodyPr>
          <a:lstStyle/>
          <a:p>
            <a:pPr algn="l"/>
            <a:r>
              <a:rPr lang="en-US" sz="3200" dirty="0" smtClean="0"/>
              <a:t>Introduction</a:t>
            </a:r>
            <a:endParaRPr lang="en-US" sz="3200" dirty="0"/>
          </a:p>
        </p:txBody>
      </p:sp>
      <p:sp>
        <p:nvSpPr>
          <p:cNvPr id="12" name="Rectangle 2"/>
          <p:cNvSpPr txBox="1">
            <a:spLocks noChangeArrowheads="1"/>
          </p:cNvSpPr>
          <p:nvPr/>
        </p:nvSpPr>
        <p:spPr bwMode="auto">
          <a:xfrm>
            <a:off x="8747155" y="132137"/>
            <a:ext cx="31606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1" eaLnBrk="0" fontAlgn="base" hangingPunct="0">
              <a:spcBef>
                <a:spcPct val="0"/>
              </a:spcBef>
              <a:spcAft>
                <a:spcPct val="0"/>
              </a:spcAft>
              <a:defRPr sz="4200" kern="1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a:lstStyle>
          <a:p>
            <a:pPr defTabSz="914400" rtl="0" eaLnBrk="1" hangingPunct="1"/>
            <a:r>
              <a:rPr lang="en-US" altLang="en-US" sz="2800" b="1" dirty="0" smtClean="0">
                <a:solidFill>
                  <a:srgbClr val="FFFF00"/>
                </a:solidFill>
                <a:latin typeface="Times New Roman" panose="02020603050405020304" pitchFamily="18" charset="0"/>
                <a:cs typeface="Times New Roman" panose="02020603050405020304" pitchFamily="18" charset="0"/>
              </a:rPr>
              <a:t>Wire EDM Process</a:t>
            </a:r>
          </a:p>
        </p:txBody>
      </p:sp>
      <p:sp>
        <p:nvSpPr>
          <p:cNvPr id="2" name="Slide Number Placeholder 1"/>
          <p:cNvSpPr>
            <a:spLocks noGrp="1"/>
          </p:cNvSpPr>
          <p:nvPr>
            <p:ph type="sldNum" sz="quarter" idx="12"/>
          </p:nvPr>
        </p:nvSpPr>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4</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6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 y="5746076"/>
            <a:ext cx="12192000" cy="976999"/>
          </a:xfrm>
          <a:prstGeom prst="rect">
            <a:avLst/>
          </a:prstGeom>
          <a:solidFill>
            <a:srgbClr val="00FF00"/>
          </a:solidFill>
          <a:ln>
            <a:noFill/>
          </a:ln>
          <a:effectLst/>
          <a:extLst/>
        </p:spPr>
        <p:txBody>
          <a:bodyPr vert="horz" wrap="square" lIns="0" tIns="0" rIns="0" bIns="0" numCol="1" anchor="t" anchorCtr="0" compatLnSpc="1">
            <a:prstTxWarp prst="textNoShape">
              <a:avLst/>
            </a:prstTxWarp>
            <a:spAutoFit/>
          </a:bodyPr>
          <a:lstStyle>
            <a:lvl1pPr marL="342900" indent="-342900" algn="r" rtl="1"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r" rtl="1"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r" rtl="1"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r" rtl="1"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00" rtl="0" eaLnBrk="1" hangingPunct="1">
              <a:lnSpc>
                <a:spcPct val="140000"/>
              </a:lnSpc>
              <a:buClr>
                <a:srgbClr val="FF0000"/>
              </a:buClr>
              <a:buFont typeface="Wingdings" panose="05000000000000000000" pitchFamily="2" charset="2"/>
              <a:buNone/>
            </a:pPr>
            <a:r>
              <a:rPr lang="en-US" altLang="en-US" sz="2400" b="1" dirty="0" smtClean="0">
                <a:solidFill>
                  <a:schemeClr val="bg1"/>
                </a:solidFill>
                <a:latin typeface="Times New Roman" panose="02020603050405020304" pitchFamily="18" charset="0"/>
                <a:cs typeface="Times New Roman" panose="02020603050405020304" pitchFamily="18" charset="0"/>
              </a:rPr>
              <a:t>Selection of the correct process parameters for WEDM to get good performance is a very hard task.</a:t>
            </a:r>
          </a:p>
        </p:txBody>
      </p:sp>
      <p:grpSp>
        <p:nvGrpSpPr>
          <p:cNvPr id="6" name="Group 3"/>
          <p:cNvGrpSpPr>
            <a:grpSpLocks noChangeAspect="1"/>
          </p:cNvGrpSpPr>
          <p:nvPr/>
        </p:nvGrpSpPr>
        <p:grpSpPr bwMode="auto">
          <a:xfrm>
            <a:off x="2982990" y="1050233"/>
            <a:ext cx="8938739" cy="4587700"/>
            <a:chOff x="539750" y="1628775"/>
            <a:chExt cx="8229600" cy="4224338"/>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82296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2"/>
            <p:cNvSpPr>
              <a:spLocks noChangeArrowheads="1"/>
            </p:cNvSpPr>
            <p:nvPr/>
          </p:nvSpPr>
          <p:spPr bwMode="auto">
            <a:xfrm>
              <a:off x="2726686" y="2434335"/>
              <a:ext cx="1008112" cy="288032"/>
            </a:xfrm>
            <a:prstGeom prst="roundRect">
              <a:avLst>
                <a:gd name="adj" fmla="val 16667"/>
              </a:avLst>
            </a:prstGeom>
            <a:solidFill>
              <a:srgbClr val="0099CC">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eaVert" lIns="0" tIns="0" rIns="0" bIns="0"/>
            <a:lstStyle>
              <a:lvl1pPr>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9" name="Title 1"/>
          <p:cNvSpPr>
            <a:spLocks noGrp="1"/>
          </p:cNvSpPr>
          <p:nvPr>
            <p:ph type="title"/>
          </p:nvPr>
        </p:nvSpPr>
        <p:spPr>
          <a:xfrm>
            <a:off x="152640" y="132137"/>
            <a:ext cx="3881481" cy="620900"/>
          </a:xfrm>
        </p:spPr>
        <p:txBody>
          <a:bodyPr>
            <a:normAutofit/>
          </a:bodyPr>
          <a:lstStyle/>
          <a:p>
            <a:pPr algn="l"/>
            <a:r>
              <a:rPr lang="en-US" sz="3200" dirty="0" smtClean="0"/>
              <a:t>Introduction</a:t>
            </a:r>
            <a:endParaRPr lang="en-US" sz="3200" dirty="0"/>
          </a:p>
        </p:txBody>
      </p:sp>
      <p:sp>
        <p:nvSpPr>
          <p:cNvPr id="10" name="Rectangle 2"/>
          <p:cNvSpPr txBox="1">
            <a:spLocks noChangeArrowheads="1"/>
          </p:cNvSpPr>
          <p:nvPr/>
        </p:nvSpPr>
        <p:spPr bwMode="auto">
          <a:xfrm>
            <a:off x="6827520" y="132137"/>
            <a:ext cx="50802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1" eaLnBrk="0" fontAlgn="base" hangingPunct="0">
              <a:spcBef>
                <a:spcPct val="0"/>
              </a:spcBef>
              <a:spcAft>
                <a:spcPct val="0"/>
              </a:spcAft>
              <a:defRPr sz="4200" kern="1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2pPr>
            <a:lvl3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3pPr>
            <a:lvl4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4pPr>
            <a:lvl5pPr algn="l" rtl="1" eaLnBrk="0" fontAlgn="base" hangingPunct="0">
              <a:spcBef>
                <a:spcPct val="0"/>
              </a:spcBef>
              <a:spcAft>
                <a:spcPct val="0"/>
              </a:spcAft>
              <a:defRPr sz="4200">
                <a:solidFill>
                  <a:schemeClr val="tx2"/>
                </a:solidFill>
                <a:latin typeface="Garamond" panose="02020404030301010803" pitchFamily="18" charset="0"/>
                <a:cs typeface="Arial" panose="020B0604020202020204" pitchFamily="34" charset="0"/>
              </a:defRPr>
            </a:lvl5pPr>
            <a:lvl6pPr marL="4572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6pPr>
            <a:lvl7pPr marL="9144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7pPr>
            <a:lvl8pPr marL="13716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8pPr>
            <a:lvl9pPr marL="1828800" algn="l" rtl="1" fontAlgn="base">
              <a:spcBef>
                <a:spcPct val="0"/>
              </a:spcBef>
              <a:spcAft>
                <a:spcPct val="0"/>
              </a:spcAft>
              <a:defRPr sz="4200">
                <a:solidFill>
                  <a:schemeClr val="tx2"/>
                </a:solidFill>
                <a:latin typeface="Garamond" panose="02020404030301010803" pitchFamily="18" charset="0"/>
                <a:cs typeface="Arial" panose="020B0604020202020204" pitchFamily="34" charset="0"/>
              </a:defRPr>
            </a:lvl9pPr>
          </a:lstStyle>
          <a:p>
            <a:pPr defTabSz="914400" rtl="0" eaLnBrk="1" hangingPunct="1"/>
            <a:r>
              <a:rPr lang="en-US" altLang="en-US" sz="2800" b="1" dirty="0" smtClean="0">
                <a:solidFill>
                  <a:srgbClr val="FFFF00"/>
                </a:solidFill>
                <a:latin typeface="Times New Roman" panose="02020603050405020304" pitchFamily="18" charset="0"/>
                <a:cs typeface="Times New Roman" panose="02020603050405020304" pitchFamily="18" charset="0"/>
              </a:rPr>
              <a:t>Wire EDM Process Parameters</a:t>
            </a:r>
          </a:p>
        </p:txBody>
      </p:sp>
      <p:sp>
        <p:nvSpPr>
          <p:cNvPr id="2" name="Slide Number Placeholder 1"/>
          <p:cNvSpPr>
            <a:spLocks noGrp="1"/>
          </p:cNvSpPr>
          <p:nvPr>
            <p:ph type="sldNum" sz="quarter" idx="12"/>
          </p:nvPr>
        </p:nvSpPr>
        <p:spPr>
          <a:xfrm>
            <a:off x="11062651" y="6325235"/>
            <a:ext cx="753545" cy="365125"/>
          </a:xfrm>
        </p:spPr>
        <p:txBody>
          <a:bodyPr/>
          <a:lstStyle/>
          <a:p>
            <a:fld id="{6D22F896-40B5-4ADD-8801-0D06FADFA095}" type="slidenum">
              <a:rPr lang="en-US" sz="1600" smtClean="0">
                <a:solidFill>
                  <a:schemeClr val="bg1"/>
                </a:solidFill>
                <a:latin typeface="Times New Roman" panose="02020603050405020304" pitchFamily="18" charset="0"/>
                <a:cs typeface="Times New Roman" panose="02020603050405020304" pitchFamily="18" charset="0"/>
              </a:rPr>
              <a:t>5</a:t>
            </a:fld>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29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43235" y="259081"/>
            <a:ext cx="5182205" cy="533400"/>
          </a:xfrm>
        </p:spPr>
        <p:txBody>
          <a:bodyPr>
            <a:normAutofit/>
          </a:bodyPr>
          <a:lstStyle/>
          <a:p>
            <a:r>
              <a:rPr lang="en-US" sz="3200" dirty="0"/>
              <a:t>Problem Statement</a:t>
            </a:r>
          </a:p>
        </p:txBody>
      </p:sp>
      <p:sp>
        <p:nvSpPr>
          <p:cNvPr id="2" name="Content Placeholder 1"/>
          <p:cNvSpPr>
            <a:spLocks noGrp="1"/>
          </p:cNvSpPr>
          <p:nvPr>
            <p:ph idx="1"/>
          </p:nvPr>
        </p:nvSpPr>
        <p:spPr>
          <a:xfrm>
            <a:off x="381000" y="990600"/>
            <a:ext cx="11414759" cy="5547360"/>
          </a:xfrm>
        </p:spPr>
        <p:txBody>
          <a:bodyPr>
            <a:noAutofit/>
          </a:bodyPr>
          <a:lstStyle/>
          <a:p>
            <a:pPr marL="0" indent="0" algn="just">
              <a:lnSpc>
                <a:spcPct val="150000"/>
              </a:lnSpc>
              <a:buNone/>
            </a:pPr>
            <a:r>
              <a:rPr lang="en-US" sz="2800" b="1" dirty="0">
                <a:solidFill>
                  <a:srgbClr val="FFFF00"/>
                </a:solidFill>
                <a:effectLst/>
                <a:latin typeface="Times New Roman" panose="02020603050405020304" pitchFamily="18" charset="0"/>
                <a:cs typeface="Times New Roman" panose="02020603050405020304" pitchFamily="18" charset="0"/>
              </a:rPr>
              <a:t>W-EDM </a:t>
            </a:r>
            <a:r>
              <a:rPr lang="en-US" sz="2800" b="1" dirty="0" smtClean="0">
                <a:solidFill>
                  <a:srgbClr val="FFFF00"/>
                </a:solidFill>
                <a:effectLst/>
                <a:latin typeface="Times New Roman" panose="02020603050405020304" pitchFamily="18" charset="0"/>
                <a:cs typeface="Times New Roman" panose="02020603050405020304" pitchFamily="18" charset="0"/>
              </a:rPr>
              <a:t>process</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1 - generates high surface roughness (Low surface quality).</a:t>
            </a:r>
          </a:p>
          <a:p>
            <a:pPr marL="0" lvl="1" indent="0" algn="just">
              <a:lnSpc>
                <a:spcPct val="150000"/>
              </a:lnSpc>
              <a:spcBef>
                <a:spcPts val="1000"/>
              </a:spcBef>
              <a:buClr>
                <a:schemeClr val="accent1"/>
              </a:buClr>
              <a:buNone/>
            </a:pPr>
            <a:r>
              <a:rPr lang="en-US" sz="2400" dirty="0" smtClean="0">
                <a:latin typeface="Times New Roman" panose="02020603050405020304" pitchFamily="18" charset="0"/>
                <a:cs typeface="Times New Roman" panose="02020603050405020304" pitchFamily="18" charset="0"/>
              </a:rPr>
              <a:t>	2 - produces large heat </a:t>
            </a:r>
            <a:r>
              <a:rPr lang="en-US" sz="2400" dirty="0">
                <a:latin typeface="Times New Roman" panose="02020603050405020304" pitchFamily="18" charset="0"/>
                <a:cs typeface="Times New Roman" panose="02020603050405020304" pitchFamily="18" charset="0"/>
              </a:rPr>
              <a:t>affected </a:t>
            </a:r>
            <a:r>
              <a:rPr lang="en-US" sz="2400" dirty="0" smtClean="0">
                <a:latin typeface="Times New Roman" panose="02020603050405020304" pitchFamily="18" charset="0"/>
                <a:cs typeface="Times New Roman" panose="02020603050405020304" pitchFamily="18" charset="0"/>
              </a:rPr>
              <a:t>zone thickness</a:t>
            </a:r>
            <a:endParaRPr lang="en-US" sz="24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	3 - exhibits </a:t>
            </a:r>
            <a:r>
              <a:rPr lang="en-US" sz="2400" dirty="0">
                <a:latin typeface="Times New Roman" panose="02020603050405020304" pitchFamily="18" charset="0"/>
                <a:cs typeface="Times New Roman" panose="02020603050405020304" pitchFamily="18" charset="0"/>
              </a:rPr>
              <a:t>slow </a:t>
            </a:r>
            <a:r>
              <a:rPr lang="en-US" sz="2400" dirty="0" smtClean="0">
                <a:latin typeface="Times New Roman" panose="02020603050405020304" pitchFamily="18" charset="0"/>
                <a:cs typeface="Times New Roman" panose="02020603050405020304" pitchFamily="18" charset="0"/>
              </a:rPr>
              <a:t>cutting speed (Low productivity).</a:t>
            </a:r>
          </a:p>
          <a:p>
            <a:pPr marL="0" indent="0" algn="just">
              <a:lnSpc>
                <a:spcPct val="150000"/>
              </a:lnSpc>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4 - may </a:t>
            </a:r>
            <a:r>
              <a:rPr lang="en-US" sz="2400" dirty="0">
                <a:latin typeface="Times New Roman" panose="02020603050405020304" pitchFamily="18" charset="0"/>
                <a:cs typeface="Times New Roman" panose="02020603050405020304" pitchFamily="18" charset="0"/>
              </a:rPr>
              <a:t>lead to wire </a:t>
            </a:r>
            <a:r>
              <a:rPr lang="en-US" sz="2400" dirty="0" smtClean="0">
                <a:latin typeface="Times New Roman" panose="02020603050405020304" pitchFamily="18" charset="0"/>
                <a:cs typeface="Times New Roman" panose="02020603050405020304" pitchFamily="18" charset="0"/>
              </a:rPr>
              <a:t>rupture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(due to high temperature and high wire tension).</a:t>
            </a:r>
          </a:p>
          <a:p>
            <a:pPr marL="914400" indent="-914400" algn="just">
              <a:lnSpc>
                <a:spcPct val="150000"/>
              </a:lnSpc>
              <a:buNone/>
            </a:pPr>
            <a:r>
              <a:rPr lang="en-US" sz="2400" dirty="0">
                <a:latin typeface="Times New Roman" panose="02020603050405020304" pitchFamily="18" charset="0"/>
                <a:cs typeface="Times New Roman" panose="02020603050405020304" pitchFamily="18" charset="0"/>
              </a:rPr>
              <a:t>	</a:t>
            </a:r>
            <a:r>
              <a:rPr lang="en-US" sz="2400" b="1" dirty="0" smtClean="0">
                <a:solidFill>
                  <a:srgbClr val="00FF00"/>
                </a:solidFill>
                <a:latin typeface="Times New Roman" panose="02020603050405020304" pitchFamily="18" charset="0"/>
                <a:cs typeface="Times New Roman" panose="02020603050405020304" pitchFamily="18" charset="0"/>
              </a:rPr>
              <a:t>5 – there is no any exact mathematical equations between the above performance measures and the controllable parameters.</a:t>
            </a:r>
          </a:p>
          <a:p>
            <a:pPr marL="0" indent="0" algn="just">
              <a:lnSpc>
                <a:spcPct val="150000"/>
              </a:lnSpc>
              <a:buNone/>
            </a:pPr>
            <a:endParaRPr lang="en-US"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10514011" y="595947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6</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46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59081"/>
            <a:ext cx="5044440" cy="533400"/>
          </a:xfrm>
        </p:spPr>
        <p:txBody>
          <a:bodyPr>
            <a:normAutofit/>
          </a:bodyPr>
          <a:lstStyle/>
          <a:p>
            <a:pPr algn="l"/>
            <a:r>
              <a:rPr lang="en-US" sz="3200" dirty="0" smtClean="0"/>
              <a:t>Literature review</a:t>
            </a:r>
            <a:endParaRPr lang="en-US" sz="3200" dirty="0"/>
          </a:p>
        </p:txBody>
      </p:sp>
      <p:sp>
        <p:nvSpPr>
          <p:cNvPr id="2" name="Content Placeholder 1"/>
          <p:cNvSpPr>
            <a:spLocks noGrp="1"/>
          </p:cNvSpPr>
          <p:nvPr>
            <p:ph idx="1"/>
          </p:nvPr>
        </p:nvSpPr>
        <p:spPr>
          <a:xfrm>
            <a:off x="594360" y="701040"/>
            <a:ext cx="11201399" cy="6035040"/>
          </a:xfrm>
        </p:spPr>
        <p:txBody>
          <a:bodyPr>
            <a:noAutofit/>
          </a:bodyPr>
          <a:lstStyle/>
          <a:p>
            <a:pPr marL="0" indent="0" algn="just">
              <a:lnSpc>
                <a:spcPct val="200000"/>
              </a:lnSpc>
              <a:spcBef>
                <a:spcPts val="0"/>
              </a:spcBef>
              <a:buClr>
                <a:srgbClr val="FFFF00"/>
              </a:buClr>
              <a:buNone/>
            </a:pPr>
            <a:r>
              <a:rPr lang="en-US" sz="2800" b="1" dirty="0" smtClean="0">
                <a:solidFill>
                  <a:srgbClr val="FFFF00"/>
                </a:solidFill>
                <a:latin typeface="Times New Roman" panose="02020603050405020304" pitchFamily="18" charset="0"/>
                <a:cs typeface="Times New Roman" panose="02020603050405020304" pitchFamily="18" charset="0"/>
              </a:rPr>
              <a:t>Literature gaps</a:t>
            </a:r>
          </a:p>
          <a:p>
            <a:pPr algn="just">
              <a:lnSpc>
                <a:spcPct val="200000"/>
              </a:lnSpc>
              <a:spcBef>
                <a:spcPts val="0"/>
              </a:spcBef>
              <a:buClr>
                <a:srgbClr val="00FF00"/>
              </a:buClr>
              <a:buSzPct val="110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Limited studies about effect of cutting parameters </a:t>
            </a:r>
            <a:r>
              <a:rPr lang="en-US" sz="2400" dirty="0" smtClean="0">
                <a:latin typeface="Times New Roman" panose="02020603050405020304" pitchFamily="18" charset="0"/>
                <a:cs typeface="Times New Roman" panose="02020603050405020304" pitchFamily="18" charset="0"/>
              </a:rPr>
              <a:t>on heat </a:t>
            </a:r>
            <a:r>
              <a:rPr lang="en-US" sz="2400" dirty="0">
                <a:latin typeface="Times New Roman" panose="02020603050405020304" pitchFamily="18" charset="0"/>
                <a:cs typeface="Times New Roman" panose="02020603050405020304" pitchFamily="18" charset="0"/>
              </a:rPr>
              <a:t>affected zone and </a:t>
            </a:r>
            <a:r>
              <a:rPr lang="en-US" sz="2400" dirty="0" smtClean="0">
                <a:latin typeface="Times New Roman" panose="02020603050405020304" pitchFamily="18" charset="0"/>
                <a:cs typeface="Times New Roman" panose="02020603050405020304" pitchFamily="18" charset="0"/>
              </a:rPr>
              <a:t>wire </a:t>
            </a:r>
            <a:r>
              <a:rPr lang="en-US" sz="2400" dirty="0">
                <a:latin typeface="Times New Roman" panose="02020603050405020304" pitchFamily="18" charset="0"/>
                <a:cs typeface="Times New Roman" panose="02020603050405020304" pitchFamily="18" charset="0"/>
              </a:rPr>
              <a:t>rupture</a:t>
            </a:r>
            <a:r>
              <a:rPr lang="en-US" sz="2400" dirty="0" smtClean="0">
                <a:latin typeface="Times New Roman" panose="02020603050405020304" pitchFamily="18" charset="0"/>
                <a:cs typeface="Times New Roman" panose="02020603050405020304" pitchFamily="18" charset="0"/>
              </a:rPr>
              <a:t>.</a:t>
            </a:r>
          </a:p>
          <a:p>
            <a:pPr algn="just">
              <a:lnSpc>
                <a:spcPct val="200000"/>
              </a:lnSpc>
              <a:spcBef>
                <a:spcPts val="0"/>
              </a:spcBef>
              <a:buClr>
                <a:srgbClr val="00FF00"/>
              </a:buClr>
              <a:buSzPct val="1100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Very little work has been reported on to find change in mechanical properties and </a:t>
            </a:r>
            <a:r>
              <a:rPr lang="en-US" sz="2400" b="1" dirty="0">
                <a:latin typeface="Times New Roman" panose="02020603050405020304" pitchFamily="18" charset="0"/>
                <a:cs typeface="Times New Roman" panose="02020603050405020304" pitchFamily="18" charset="0"/>
              </a:rPr>
              <a:t>surface integrity </a:t>
            </a:r>
            <a:r>
              <a:rPr lang="en-US" sz="2400" dirty="0">
                <a:latin typeface="Times New Roman" panose="02020603050405020304" pitchFamily="18" charset="0"/>
                <a:cs typeface="Times New Roman" panose="02020603050405020304" pitchFamily="18" charset="0"/>
              </a:rPr>
              <a:t>of WEDM worked </a:t>
            </a:r>
            <a:r>
              <a:rPr lang="en-US" sz="2400" dirty="0" smtClean="0">
                <a:latin typeface="Times New Roman" panose="02020603050405020304" pitchFamily="18" charset="0"/>
                <a:cs typeface="Times New Roman" panose="02020603050405020304" pitchFamily="18" charset="0"/>
              </a:rPr>
              <a:t>material</a:t>
            </a:r>
            <a:endParaRPr lang="en-US" sz="2400" dirty="0">
              <a:latin typeface="Times New Roman" panose="02020603050405020304" pitchFamily="18" charset="0"/>
              <a:cs typeface="Times New Roman" panose="02020603050405020304" pitchFamily="18" charset="0"/>
            </a:endParaRPr>
          </a:p>
          <a:p>
            <a:pPr algn="just">
              <a:lnSpc>
                <a:spcPct val="200000"/>
              </a:lnSpc>
              <a:spcBef>
                <a:spcPts val="0"/>
              </a:spcBef>
              <a:buClr>
                <a:srgbClr val="00FF00"/>
              </a:buClr>
              <a:buSzPct val="110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Limited </a:t>
            </a:r>
            <a:r>
              <a:rPr lang="en-US" sz="2400" dirty="0">
                <a:latin typeface="Times New Roman" panose="02020603050405020304" pitchFamily="18" charset="0"/>
                <a:cs typeface="Times New Roman" panose="02020603050405020304" pitchFamily="18" charset="0"/>
              </a:rPr>
              <a:t>studies about multi response </a:t>
            </a:r>
            <a:r>
              <a:rPr lang="en-US" sz="2400" dirty="0" smtClean="0">
                <a:latin typeface="Times New Roman" panose="02020603050405020304" pitchFamily="18" charset="0"/>
                <a:cs typeface="Times New Roman" panose="02020603050405020304" pitchFamily="18" charset="0"/>
              </a:rPr>
              <a:t>optimization.</a:t>
            </a:r>
          </a:p>
          <a:p>
            <a:pPr algn="just">
              <a:lnSpc>
                <a:spcPct val="200000"/>
              </a:lnSpc>
              <a:spcBef>
                <a:spcPts val="0"/>
              </a:spcBef>
              <a:buClr>
                <a:srgbClr val="00FF00"/>
              </a:buClr>
              <a:buSzPct val="110000"/>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Few </a:t>
            </a:r>
            <a:r>
              <a:rPr lang="en-US" sz="2400" dirty="0">
                <a:latin typeface="Times New Roman" panose="02020603050405020304" pitchFamily="18" charset="0"/>
                <a:cs typeface="Times New Roman" panose="02020603050405020304" pitchFamily="18" charset="0"/>
              </a:rPr>
              <a:t>efforts have been </a:t>
            </a:r>
            <a:r>
              <a:rPr lang="en-US" sz="2400" dirty="0" smtClean="0">
                <a:latin typeface="Times New Roman" panose="02020603050405020304" pitchFamily="18" charset="0"/>
                <a:cs typeface="Times New Roman" panose="02020603050405020304" pitchFamily="18" charset="0"/>
              </a:rPr>
              <a:t>done to </a:t>
            </a:r>
            <a:r>
              <a:rPr lang="en-US" sz="2400" dirty="0">
                <a:latin typeface="Times New Roman" panose="02020603050405020304" pitchFamily="18" charset="0"/>
                <a:cs typeface="Times New Roman" panose="02020603050405020304" pitchFamily="18" charset="0"/>
              </a:rPr>
              <a:t>identify electrode materials, keeping in view their thermal properties from the point of view of cutting speed. </a:t>
            </a:r>
          </a:p>
        </p:txBody>
      </p:sp>
      <p:sp>
        <p:nvSpPr>
          <p:cNvPr id="3" name="Slide Number Placeholder 2"/>
          <p:cNvSpPr>
            <a:spLocks noGrp="1"/>
          </p:cNvSpPr>
          <p:nvPr>
            <p:ph type="sldNum" sz="quarter" idx="12"/>
          </p:nvPr>
        </p:nvSpPr>
        <p:spPr>
          <a:xfrm>
            <a:off x="11042214" y="614235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7</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1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59081"/>
            <a:ext cx="3901440" cy="533400"/>
          </a:xfrm>
        </p:spPr>
        <p:txBody>
          <a:bodyPr>
            <a:normAutofit/>
          </a:bodyPr>
          <a:lstStyle/>
          <a:p>
            <a:pPr algn="l"/>
            <a:r>
              <a:rPr lang="en-US" sz="3200" dirty="0" smtClean="0"/>
              <a:t>Objectives</a:t>
            </a:r>
            <a:endParaRPr lang="en-US" sz="3200" dirty="0"/>
          </a:p>
        </p:txBody>
      </p:sp>
      <p:sp>
        <p:nvSpPr>
          <p:cNvPr id="2" name="Content Placeholder 1"/>
          <p:cNvSpPr>
            <a:spLocks noGrp="1"/>
          </p:cNvSpPr>
          <p:nvPr>
            <p:ph idx="1"/>
          </p:nvPr>
        </p:nvSpPr>
        <p:spPr>
          <a:xfrm>
            <a:off x="381000" y="990600"/>
            <a:ext cx="11414759" cy="5547360"/>
          </a:xfrm>
        </p:spPr>
        <p:txBody>
          <a:bodyPr>
            <a:noAutofit/>
          </a:bodyPr>
          <a:lstStyle/>
          <a:p>
            <a:pPr marL="457200" indent="-457200" algn="just">
              <a:lnSpc>
                <a:spcPct val="150000"/>
              </a:lnSpc>
              <a:buClr>
                <a:srgbClr val="FFFF00"/>
              </a:buCl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Improve wire EDM performance at different </a:t>
            </a:r>
            <a:r>
              <a:rPr lang="en-US" sz="2800" dirty="0" smtClean="0">
                <a:latin typeface="Times New Roman" panose="02020603050405020304" pitchFamily="18" charset="0"/>
                <a:cs typeface="Times New Roman" panose="02020603050405020304" pitchFamily="18" charset="0"/>
              </a:rPr>
              <a:t>cutting </a:t>
            </a:r>
            <a:r>
              <a:rPr lang="en-US" sz="2800" dirty="0">
                <a:latin typeface="Times New Roman" panose="02020603050405020304" pitchFamily="18" charset="0"/>
                <a:cs typeface="Times New Roman" panose="02020603050405020304" pitchFamily="18" charset="0"/>
              </a:rPr>
              <a:t>parameters .</a:t>
            </a:r>
            <a:endParaRPr lang="en-US" sz="2800" dirty="0" smtClean="0">
              <a:latin typeface="Times New Roman" panose="02020603050405020304" pitchFamily="18" charset="0"/>
              <a:cs typeface="Times New Roman" panose="02020603050405020304" pitchFamily="18" charset="0"/>
            </a:endParaRPr>
          </a:p>
          <a:p>
            <a:pPr marL="914400" indent="-914400" algn="just">
              <a:lnSpc>
                <a:spcPct val="150000"/>
              </a:lnSpc>
              <a:buClr>
                <a:srgbClr val="FFFF00"/>
              </a:buClr>
              <a:buNone/>
            </a:pPr>
            <a:r>
              <a:rPr lang="en-US" sz="2800" dirty="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Cutting parameters include: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pulse on time, peak current, </a:t>
            </a:r>
            <a:r>
              <a:rPr lang="en-US" sz="2800" dirty="0" smtClean="0">
                <a:latin typeface="Times New Roman" panose="02020603050405020304" pitchFamily="18" charset="0"/>
                <a:cs typeface="Times New Roman" panose="02020603050405020304" pitchFamily="18" charset="0"/>
              </a:rPr>
              <a:t>and wire tension.</a:t>
            </a:r>
          </a:p>
          <a:p>
            <a:pPr marL="914400" indent="-914400" algn="just">
              <a:lnSpc>
                <a:spcPct val="150000"/>
              </a:lnSpc>
              <a:buClr>
                <a:srgbClr val="FFFF00"/>
              </a:buClr>
              <a:buNone/>
            </a:pPr>
            <a:r>
              <a:rPr lang="en-US" sz="2800" b="1" dirty="0" smtClean="0">
                <a:solidFill>
                  <a:srgbClr val="FF0000"/>
                </a:solidFill>
                <a:latin typeface="Times New Roman" panose="02020603050405020304" pitchFamily="18" charset="0"/>
                <a:cs typeface="Times New Roman" panose="02020603050405020304" pitchFamily="18" charset="0"/>
              </a:rPr>
              <a:t>	Process performance include</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surface roughness, cutting speed, Heat affected zone.</a:t>
            </a:r>
          </a:p>
          <a:p>
            <a:pPr marL="457200" indent="-457200" algn="just">
              <a:lnSpc>
                <a:spcPct val="150000"/>
              </a:lnSpc>
              <a:buClr>
                <a:srgbClr val="FFFF00"/>
              </a:buCl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Develop an adaptive neuro-fuzzy inference system (</a:t>
            </a:r>
            <a:r>
              <a:rPr lang="en-US" sz="2800" b="1" dirty="0" smtClean="0">
                <a:solidFill>
                  <a:srgbClr val="00FF00"/>
                </a:solidFill>
                <a:latin typeface="Times New Roman" panose="02020603050405020304" pitchFamily="18" charset="0"/>
                <a:cs typeface="Times New Roman" panose="02020603050405020304" pitchFamily="18" charset="0"/>
              </a:rPr>
              <a:t>ANFIS</a:t>
            </a:r>
            <a:r>
              <a:rPr lang="en-US" sz="2800" dirty="0" smtClean="0">
                <a:latin typeface="Times New Roman" panose="02020603050405020304" pitchFamily="18" charset="0"/>
                <a:cs typeface="Times New Roman" panose="02020603050405020304" pitchFamily="18" charset="0"/>
              </a:rPr>
              <a:t>) model to </a:t>
            </a:r>
            <a:r>
              <a:rPr lang="en-US" sz="2800" dirty="0">
                <a:latin typeface="Times New Roman" panose="02020603050405020304" pitchFamily="18" charset="0"/>
                <a:cs typeface="Times New Roman" panose="02020603050405020304" pitchFamily="18" charset="0"/>
              </a:rPr>
              <a:t>predict </a:t>
            </a:r>
            <a:r>
              <a:rPr lang="en-US" sz="2800" dirty="0" smtClean="0">
                <a:latin typeface="Times New Roman" panose="02020603050405020304" pitchFamily="18" charset="0"/>
                <a:cs typeface="Times New Roman" panose="02020603050405020304" pitchFamily="18" charset="0"/>
              </a:rPr>
              <a:t>performance parameters.</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10788331" y="6157595"/>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8</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2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59081"/>
            <a:ext cx="5044440" cy="533400"/>
          </a:xfrm>
        </p:spPr>
        <p:txBody>
          <a:bodyPr>
            <a:normAutofit fontScale="90000"/>
          </a:bodyPr>
          <a:lstStyle/>
          <a:p>
            <a:pPr algn="l"/>
            <a:r>
              <a:rPr lang="en-US" sz="3200" dirty="0">
                <a:effectLst/>
              </a:rPr>
              <a:t>EXPERIMENTAL WORK</a:t>
            </a:r>
          </a:p>
        </p:txBody>
      </p:sp>
      <p:graphicFrame>
        <p:nvGraphicFramePr>
          <p:cNvPr id="3" name="Table 2"/>
          <p:cNvGraphicFramePr>
            <a:graphicFrameLocks noGrp="1"/>
          </p:cNvGraphicFramePr>
          <p:nvPr>
            <p:extLst>
              <p:ext uri="{D42A27DB-BD31-4B8C-83A1-F6EECF244321}">
                <p14:modId xmlns:p14="http://schemas.microsoft.com/office/powerpoint/2010/main" val="3439428457"/>
              </p:ext>
            </p:extLst>
          </p:nvPr>
        </p:nvGraphicFramePr>
        <p:xfrm>
          <a:off x="6507480" y="1776383"/>
          <a:ext cx="5227320" cy="2834640"/>
        </p:xfrm>
        <a:graphic>
          <a:graphicData uri="http://schemas.openxmlformats.org/drawingml/2006/table">
            <a:tbl>
              <a:tblPr firstRow="1" firstCol="1" bandRow="1">
                <a:tableStyleId>{284E427A-3D55-4303-BF80-6455036E1DE7}</a:tableStyleId>
              </a:tblPr>
              <a:tblGrid>
                <a:gridCol w="2585296"/>
                <a:gridCol w="858944"/>
                <a:gridCol w="1051560"/>
                <a:gridCol w="731520"/>
              </a:tblGrid>
              <a:tr h="685800">
                <a:tc>
                  <a:txBody>
                    <a:bodyPr/>
                    <a:lstStyle/>
                    <a:p>
                      <a:pPr algn="ctr">
                        <a:spcAft>
                          <a:spcPts val="0"/>
                        </a:spcAft>
                      </a:pPr>
                      <a:r>
                        <a:rPr lang="en-GB" sz="2400" dirty="0">
                          <a:solidFill>
                            <a:sysClr val="windowText" lastClr="000000"/>
                          </a:solidFill>
                          <a:effectLst/>
                        </a:rPr>
                        <a:t>Machining parameter</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GB" sz="2400" dirty="0">
                          <a:solidFill>
                            <a:sysClr val="windowText" lastClr="000000"/>
                          </a:solidFill>
                          <a:effectLst/>
                        </a:rPr>
                        <a:t>Levels</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85800">
                <a:tc>
                  <a:txBody>
                    <a:bodyPr/>
                    <a:lstStyle/>
                    <a:p>
                      <a:pPr algn="ctr">
                        <a:spcAft>
                          <a:spcPts val="0"/>
                        </a:spcAft>
                      </a:pPr>
                      <a:r>
                        <a:rPr lang="en-GB" sz="2400">
                          <a:solidFill>
                            <a:sysClr val="windowText" lastClr="000000"/>
                          </a:solidFill>
                          <a:effectLst/>
                        </a:rPr>
                        <a:t>Pulse on time (µs)</a:t>
                      </a:r>
                      <a:endParaRPr lang="en-US" sz="240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a:solidFill>
                            <a:sysClr val="windowText" lastClr="000000"/>
                          </a:solidFill>
                          <a:effectLst/>
                        </a:rPr>
                        <a:t>0.15</a:t>
                      </a:r>
                      <a:endParaRPr lang="en-US" sz="240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dirty="0">
                          <a:solidFill>
                            <a:sysClr val="windowText" lastClr="000000"/>
                          </a:solidFill>
                          <a:effectLst/>
                        </a:rPr>
                        <a:t>0.20</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dirty="0">
                          <a:solidFill>
                            <a:sysClr val="windowText" lastClr="000000"/>
                          </a:solidFill>
                          <a:effectLst/>
                        </a:rPr>
                        <a:t>0.25</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spcAft>
                          <a:spcPts val="0"/>
                        </a:spcAft>
                      </a:pPr>
                      <a:r>
                        <a:rPr lang="en-GB" sz="2400">
                          <a:solidFill>
                            <a:sysClr val="windowText" lastClr="000000"/>
                          </a:solidFill>
                          <a:effectLst/>
                        </a:rPr>
                        <a:t>Wire tension (g)</a:t>
                      </a:r>
                      <a:endParaRPr lang="en-US" sz="240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dirty="0">
                          <a:solidFill>
                            <a:sysClr val="windowText" lastClr="000000"/>
                          </a:solidFill>
                          <a:effectLst/>
                        </a:rPr>
                        <a:t>300</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a:solidFill>
                            <a:sysClr val="windowText" lastClr="000000"/>
                          </a:solidFill>
                          <a:effectLst/>
                        </a:rPr>
                        <a:t>350</a:t>
                      </a:r>
                      <a:endParaRPr lang="en-US" sz="240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dirty="0">
                          <a:solidFill>
                            <a:sysClr val="windowText" lastClr="000000"/>
                          </a:solidFill>
                          <a:effectLst/>
                        </a:rPr>
                        <a:t>400</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ctr">
                        <a:spcAft>
                          <a:spcPts val="0"/>
                        </a:spcAft>
                      </a:pPr>
                      <a:r>
                        <a:rPr lang="en-GB" sz="2400" dirty="0">
                          <a:solidFill>
                            <a:sysClr val="windowText" lastClr="000000"/>
                          </a:solidFill>
                          <a:effectLst/>
                        </a:rPr>
                        <a:t>Peak current (A)</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a:solidFill>
                            <a:sysClr val="windowText" lastClr="000000"/>
                          </a:solidFill>
                          <a:effectLst/>
                        </a:rPr>
                        <a:t>16</a:t>
                      </a:r>
                      <a:endParaRPr lang="en-US" sz="240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a:solidFill>
                            <a:sysClr val="windowText" lastClr="000000"/>
                          </a:solidFill>
                          <a:effectLst/>
                        </a:rPr>
                        <a:t>17</a:t>
                      </a:r>
                      <a:endParaRPr lang="en-US" sz="240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2400" dirty="0">
                          <a:solidFill>
                            <a:sysClr val="windowText" lastClr="000000"/>
                          </a:solidFill>
                          <a:effectLst/>
                        </a:rPr>
                        <a:t>-</a:t>
                      </a:r>
                      <a:endParaRPr lang="en-US" sz="2400" dirty="0">
                        <a:solidFill>
                          <a:sysClr val="windowText" lastClr="0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6629400" y="1024564"/>
            <a:ext cx="4985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Machining parameters setting</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441960" y="1776383"/>
            <a:ext cx="5242560" cy="4653646"/>
          </a:xfrm>
          <a:prstGeom prst="rect">
            <a:avLst/>
          </a:prstGeom>
          <a:solidFill>
            <a:srgbClr val="C00000"/>
          </a:solidFill>
        </p:spPr>
        <p:txBody>
          <a:bodyPr wrap="square">
            <a:spAutoFit/>
          </a:bodyPr>
          <a:lstStyle/>
          <a:p>
            <a:pPr marL="342900" lvl="0" indent="-342900" defTabSz="914400">
              <a:lnSpc>
                <a:spcPct val="150000"/>
              </a:lnSpc>
              <a:buFont typeface="Wingdings" panose="05000000000000000000" pitchFamily="2" charset="2"/>
              <a:buChar char="v"/>
            </a:pPr>
            <a:r>
              <a:rPr lang="en-US" sz="2000" dirty="0" err="1">
                <a:latin typeface="Times New Roman" panose="02020603050405020304" pitchFamily="18" charset="0"/>
                <a:cs typeface="Times New Roman" panose="02020603050405020304" pitchFamily="18" charset="0"/>
              </a:rPr>
              <a:t>Sodick</a:t>
            </a:r>
            <a:r>
              <a:rPr lang="en-US" sz="2000" dirty="0">
                <a:latin typeface="Times New Roman" panose="02020603050405020304" pitchFamily="18" charset="0"/>
                <a:cs typeface="Times New Roman" panose="02020603050405020304" pitchFamily="18" charset="0"/>
              </a:rPr>
              <a:t> A500W </a:t>
            </a:r>
            <a:r>
              <a:rPr lang="en-US" sz="2000" dirty="0" smtClean="0">
                <a:latin typeface="Times New Roman" panose="02020603050405020304" pitchFamily="18" charset="0"/>
                <a:cs typeface="Times New Roman" panose="02020603050405020304" pitchFamily="18" charset="0"/>
              </a:rPr>
              <a:t>WEDM </a:t>
            </a:r>
            <a:r>
              <a:rPr lang="en-US" sz="2000" dirty="0">
                <a:latin typeface="Times New Roman" panose="02020603050405020304" pitchFamily="18" charset="0"/>
                <a:cs typeface="Times New Roman" panose="02020603050405020304" pitchFamily="18" charset="0"/>
              </a:rPr>
              <a:t>machine </a:t>
            </a:r>
            <a:r>
              <a:rPr lang="en-US" sz="2000" dirty="0" smtClean="0">
                <a:latin typeface="Times New Roman" panose="02020603050405020304" pitchFamily="18" charset="0"/>
                <a:cs typeface="Times New Roman" panose="02020603050405020304" pitchFamily="18" charset="0"/>
              </a:rPr>
              <a:t>tool</a:t>
            </a:r>
          </a:p>
          <a:p>
            <a:pPr marL="342900" lvl="0" indent="-342900" defTabSz="914400">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Brass </a:t>
            </a:r>
            <a:r>
              <a:rPr lang="en-US" sz="2000" dirty="0">
                <a:latin typeface="Times New Roman" panose="02020603050405020304" pitchFamily="18" charset="0"/>
                <a:cs typeface="Times New Roman" panose="02020603050405020304" pitchFamily="18" charset="0"/>
              </a:rPr>
              <a:t>wire with a diameter of 0.2 mm and tensile strength of 1000 </a:t>
            </a:r>
            <a:r>
              <a:rPr lang="en-US" sz="2000" dirty="0" smtClean="0">
                <a:latin typeface="Times New Roman" panose="02020603050405020304" pitchFamily="18" charset="0"/>
                <a:cs typeface="Times New Roman" panose="02020603050405020304" pitchFamily="18" charset="0"/>
              </a:rPr>
              <a:t>N/mm2.</a:t>
            </a:r>
          </a:p>
          <a:p>
            <a:pPr marL="342900" lvl="0" indent="-342900" defTabSz="914400">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AISI </a:t>
            </a:r>
            <a:r>
              <a:rPr lang="en-US" sz="2000" dirty="0">
                <a:latin typeface="Times New Roman" panose="02020603050405020304" pitchFamily="18" charset="0"/>
                <a:cs typeface="Times New Roman" panose="02020603050405020304" pitchFamily="18" charset="0"/>
              </a:rPr>
              <a:t>1050 carbon steel</a:t>
            </a:r>
            <a:r>
              <a:rPr lang="en-US" sz="2000" dirty="0" smtClean="0">
                <a:latin typeface="Times New Roman" panose="02020603050405020304" pitchFamily="18" charset="0"/>
                <a:cs typeface="Times New Roman" panose="02020603050405020304" pitchFamily="18" charset="0"/>
              </a:rPr>
              <a:t>.</a:t>
            </a:r>
          </a:p>
          <a:p>
            <a:pPr marL="342900" lvl="0" indent="-342900" defTabSz="914400">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CS is recorded directly from the WEDM machine tool monitor</a:t>
            </a:r>
            <a:r>
              <a:rPr lang="en-US" sz="2000" dirty="0" smtClean="0">
                <a:latin typeface="Times New Roman" panose="02020603050405020304" pitchFamily="18" charset="0"/>
                <a:cs typeface="Times New Roman" panose="02020603050405020304" pitchFamily="18" charset="0"/>
              </a:rPr>
              <a:t>.</a:t>
            </a:r>
          </a:p>
          <a:p>
            <a:pPr marL="342900" lvl="0" indent="-342900" defTabSz="914400">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Ra was measured with a stylus-based </a:t>
            </a:r>
            <a:r>
              <a:rPr lang="en-US" sz="2000" dirty="0" err="1">
                <a:latin typeface="Times New Roman" panose="02020603050405020304" pitchFamily="18" charset="0"/>
                <a:cs typeface="Times New Roman" panose="02020603050405020304" pitchFamily="18" charset="0"/>
              </a:rPr>
              <a:t>profilometers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342900" lvl="0" indent="-342900" defTabSz="914400">
              <a:lnSpc>
                <a:spcPct val="15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SEM is </a:t>
            </a:r>
            <a:r>
              <a:rPr lang="en-US" sz="2000" dirty="0">
                <a:latin typeface="Times New Roman" panose="02020603050405020304" pitchFamily="18" charset="0"/>
                <a:cs typeface="Times New Roman" panose="02020603050405020304" pitchFamily="18" charset="0"/>
              </a:rPr>
              <a:t>used to examine the surface characteristics </a:t>
            </a:r>
            <a:r>
              <a:rPr lang="en-US" sz="2000" dirty="0" smtClean="0">
                <a:latin typeface="Times New Roman" panose="02020603050405020304" pitchFamily="18" charset="0"/>
                <a:cs typeface="Times New Roman" panose="02020603050405020304" pitchFamily="18" charset="0"/>
              </a:rPr>
              <a:t>and HAZ of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machined part.</a:t>
            </a:r>
          </a:p>
        </p:txBody>
      </p:sp>
      <p:sp>
        <p:nvSpPr>
          <p:cNvPr id="6" name="Rectangle 1"/>
          <p:cNvSpPr>
            <a:spLocks noChangeArrowheads="1"/>
          </p:cNvSpPr>
          <p:nvPr/>
        </p:nvSpPr>
        <p:spPr bwMode="auto">
          <a:xfrm>
            <a:off x="381000" y="1022822"/>
            <a:ext cx="49852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2800" b="1" dirty="0" smtClean="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rPr>
              <a:t>Experimental setup</a:t>
            </a:r>
            <a:endParaRPr lang="en-US" altLang="en-US" sz="2800" b="1" dirty="0">
              <a:solidFill>
                <a:srgbClr val="FFFF00"/>
              </a:solidFill>
              <a:effectLst>
                <a:outerShdw blurRad="50800" dist="38100" dir="2700000" algn="tl" rotWithShape="0">
                  <a:srgbClr val="000000">
                    <a:alpha val="48000"/>
                  </a:srgbClr>
                </a:outerShdw>
              </a:effectLst>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0861138" y="6064904"/>
            <a:ext cx="753545" cy="365125"/>
          </a:xfrm>
        </p:spPr>
        <p:txBody>
          <a:bodyPr/>
          <a:lstStyle/>
          <a:p>
            <a:fld id="{6D22F896-40B5-4ADD-8801-0D06FADFA095}" type="slidenum">
              <a:rPr lang="en-US" sz="1600" smtClean="0">
                <a:latin typeface="Times New Roman" panose="02020603050405020304" pitchFamily="18" charset="0"/>
                <a:cs typeface="Times New Roman" panose="02020603050405020304" pitchFamily="18" charset="0"/>
              </a:rPr>
              <a:t>9</a:t>
            </a:fld>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19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2"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572</TotalTime>
  <Words>1960</Words>
  <Application>Microsoft Office PowerPoint</Application>
  <PresentationFormat>Widescreen</PresentationFormat>
  <Paragraphs>373</Paragraphs>
  <Slides>21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Mincho</vt:lpstr>
      <vt:lpstr>Arial</vt:lpstr>
      <vt:lpstr>Bookman Old Style</vt:lpstr>
      <vt:lpstr>Calibri</vt:lpstr>
      <vt:lpstr>Cambria Math</vt:lpstr>
      <vt:lpstr>Rockwell</vt:lpstr>
      <vt:lpstr>Times New Roman</vt:lpstr>
      <vt:lpstr>Wingdings</vt:lpstr>
      <vt:lpstr>Damask</vt:lpstr>
      <vt:lpstr>Improve wire EDM performance at different machining parameters – ANFIS modeling</vt:lpstr>
      <vt:lpstr>Outline</vt:lpstr>
      <vt:lpstr>Introduction</vt:lpstr>
      <vt:lpstr>Introduction</vt:lpstr>
      <vt:lpstr>Introduction</vt:lpstr>
      <vt:lpstr>Problem Statement</vt:lpstr>
      <vt:lpstr>Literature review</vt:lpstr>
      <vt:lpstr>Objectives</vt:lpstr>
      <vt:lpstr>EXPERIMENTAL WORK</vt:lpstr>
      <vt:lpstr>EXPERIMENTAL Results</vt:lpstr>
      <vt:lpstr>ANFIS MODELING </vt:lpstr>
      <vt:lpstr>ANFIS MODELING </vt:lpstr>
      <vt:lpstr>ANFIS MODELING </vt:lpstr>
      <vt:lpstr>ANFIS MODELING </vt:lpstr>
      <vt:lpstr>ANFIS MODELING </vt:lpstr>
      <vt:lpstr>Results and discussion</vt:lpstr>
      <vt:lpstr>Results and discussion</vt:lpstr>
      <vt:lpstr>Results and discussion</vt:lpstr>
      <vt:lpstr>conclusion</vt:lpstr>
      <vt:lpstr>Thank you</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wire EDM performance at different machining parameters – ANFIS modeling</dc:title>
  <dc:creator>Microsoft account</dc:creator>
  <cp:lastModifiedBy>Microsoft account</cp:lastModifiedBy>
  <cp:revision>113</cp:revision>
  <dcterms:created xsi:type="dcterms:W3CDTF">2015-01-25T04:19:31Z</dcterms:created>
  <dcterms:modified xsi:type="dcterms:W3CDTF">2015-02-15T11:08:40Z</dcterms:modified>
</cp:coreProperties>
</file>